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345" r:id="rId3"/>
    <p:sldId id="360" r:id="rId4"/>
    <p:sldId id="361" r:id="rId5"/>
    <p:sldId id="362" r:id="rId6"/>
    <p:sldId id="323" r:id="rId7"/>
    <p:sldId id="326" r:id="rId8"/>
    <p:sldId id="328" r:id="rId9"/>
    <p:sldId id="287" r:id="rId10"/>
    <p:sldId id="350" r:id="rId11"/>
    <p:sldId id="351" r:id="rId12"/>
    <p:sldId id="363" r:id="rId13"/>
    <p:sldId id="290" r:id="rId14"/>
    <p:sldId id="314" r:id="rId15"/>
    <p:sldId id="352" r:id="rId16"/>
    <p:sldId id="311" r:id="rId17"/>
    <p:sldId id="312" r:id="rId18"/>
    <p:sldId id="313" r:id="rId19"/>
    <p:sldId id="337" r:id="rId20"/>
    <p:sldId id="262" r:id="rId21"/>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9" autoAdjust="0"/>
    <p:restoredTop sz="94033" autoAdjust="0"/>
  </p:normalViewPr>
  <p:slideViewPr>
    <p:cSldViewPr snapToGrid="0">
      <p:cViewPr>
        <p:scale>
          <a:sx n="68" d="100"/>
          <a:sy n="68" d="100"/>
        </p:scale>
        <p:origin x="-644" y="44"/>
      </p:cViewPr>
      <p:guideLst>
        <p:guide orient="horz" pos="2160"/>
        <p:guide pos="3840"/>
      </p:guideLst>
    </p:cSldViewPr>
  </p:slideViewPr>
  <p:notesTextViewPr>
    <p:cViewPr>
      <p:scale>
        <a:sx n="1" d="1"/>
        <a:sy n="1" d="1"/>
      </p:scale>
      <p:origin x="0" y="0"/>
    </p:cViewPr>
  </p:notesTextViewPr>
  <p:sorterViewPr>
    <p:cViewPr>
      <p:scale>
        <a:sx n="100" d="100"/>
        <a:sy n="100" d="100"/>
      </p:scale>
      <p:origin x="0" y="338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Diabetes</a:t>
            </a:r>
            <a:r>
              <a:rPr lang="en-US" baseline="0"/>
              <a:t> status </a:t>
            </a:r>
            <a:endParaRPr lang="en-US"/>
          </a:p>
        </c:rich>
      </c:tx>
      <c:layout/>
      <c:overlay val="0"/>
    </c:title>
    <c:autoTitleDeleted val="0"/>
    <c:plotArea>
      <c:layout/>
      <c:barChart>
        <c:barDir val="col"/>
        <c:grouping val="clustered"/>
        <c:varyColors val="0"/>
        <c:ser>
          <c:idx val="0"/>
          <c:order val="0"/>
          <c:invertIfNegative val="0"/>
          <c:dLbls>
            <c:dLbl>
              <c:idx val="2"/>
              <c:spPr>
                <a:solidFill>
                  <a:srgbClr val="00B050"/>
                </a:solidFill>
              </c:spPr>
              <c:txPr>
                <a:bodyPr/>
                <a:lstStyle/>
                <a:p>
                  <a:pPr>
                    <a:defRPr sz="1200" b="1"/>
                  </a:pPr>
                  <a:endParaRPr lang="en-US"/>
                </a:p>
              </c:txPr>
              <c:showLegendKey val="0"/>
              <c:showVal val="1"/>
              <c:showCatName val="0"/>
              <c:showSerName val="0"/>
              <c:showPercent val="0"/>
              <c:showBubbleSize val="0"/>
            </c:dLbl>
            <c:txPr>
              <a:bodyPr/>
              <a:lstStyle/>
              <a:p>
                <a:pPr>
                  <a:defRPr sz="1200" b="1"/>
                </a:pPr>
                <a:endParaRPr lang="en-US"/>
              </a:p>
            </c:txPr>
            <c:showLegendKey val="0"/>
            <c:showVal val="1"/>
            <c:showCatName val="0"/>
            <c:showSerName val="0"/>
            <c:showPercent val="0"/>
            <c:showBubbleSize val="0"/>
            <c:showLeaderLines val="0"/>
          </c:dLbls>
          <c:cat>
            <c:strRef>
              <c:f>Sheet1!$C$5:$C$7</c:f>
              <c:strCache>
                <c:ptCount val="3"/>
                <c:pt idx="0">
                  <c:v>Confirmed</c:v>
                </c:pt>
                <c:pt idx="1">
                  <c:v>No. of Patients On Treatment</c:v>
                </c:pt>
                <c:pt idx="2">
                  <c:v>No. of patients Refer to Higher Centre/TCC</c:v>
                </c:pt>
              </c:strCache>
            </c:strRef>
          </c:cat>
          <c:val>
            <c:numRef>
              <c:f>Sheet1!$D$5:$D$7</c:f>
              <c:numCache>
                <c:formatCode>General</c:formatCode>
                <c:ptCount val="3"/>
                <c:pt idx="0">
                  <c:v>498421</c:v>
                </c:pt>
                <c:pt idx="1">
                  <c:v>429788</c:v>
                </c:pt>
                <c:pt idx="2">
                  <c:v>6667</c:v>
                </c:pt>
              </c:numCache>
            </c:numRef>
          </c:val>
        </c:ser>
        <c:dLbls>
          <c:showLegendKey val="0"/>
          <c:showVal val="1"/>
          <c:showCatName val="0"/>
          <c:showSerName val="0"/>
          <c:showPercent val="0"/>
          <c:showBubbleSize val="0"/>
        </c:dLbls>
        <c:gapWidth val="150"/>
        <c:overlap val="-25"/>
        <c:axId val="187455360"/>
        <c:axId val="188916480"/>
      </c:barChart>
      <c:catAx>
        <c:axId val="187455360"/>
        <c:scaling>
          <c:orientation val="minMax"/>
        </c:scaling>
        <c:delete val="0"/>
        <c:axPos val="b"/>
        <c:majorTickMark val="none"/>
        <c:minorTickMark val="none"/>
        <c:tickLblPos val="nextTo"/>
        <c:txPr>
          <a:bodyPr/>
          <a:lstStyle/>
          <a:p>
            <a:pPr>
              <a:defRPr sz="1200" b="1"/>
            </a:pPr>
            <a:endParaRPr lang="en-US"/>
          </a:p>
        </c:txPr>
        <c:crossAx val="188916480"/>
        <c:crosses val="autoZero"/>
        <c:auto val="1"/>
        <c:lblAlgn val="ctr"/>
        <c:lblOffset val="100"/>
        <c:noMultiLvlLbl val="0"/>
      </c:catAx>
      <c:valAx>
        <c:axId val="188916480"/>
        <c:scaling>
          <c:orientation val="minMax"/>
        </c:scaling>
        <c:delete val="1"/>
        <c:axPos val="l"/>
        <c:numFmt formatCode="General" sourceLinked="1"/>
        <c:majorTickMark val="out"/>
        <c:minorTickMark val="none"/>
        <c:tickLblPos val="nextTo"/>
        <c:crossAx val="187455360"/>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Hypertension status</a:t>
            </a:r>
            <a:r>
              <a:rPr lang="en-US" baseline="0"/>
              <a:t> </a:t>
            </a:r>
            <a:endParaRPr lang="en-US"/>
          </a:p>
        </c:rich>
      </c:tx>
      <c:layout/>
      <c:overlay val="0"/>
    </c:title>
    <c:autoTitleDeleted val="0"/>
    <c:plotArea>
      <c:layout/>
      <c:barChart>
        <c:barDir val="col"/>
        <c:grouping val="clustered"/>
        <c:varyColors val="0"/>
        <c:ser>
          <c:idx val="0"/>
          <c:order val="0"/>
          <c:invertIfNegative val="0"/>
          <c:dLbls>
            <c:dLbl>
              <c:idx val="2"/>
              <c:spPr>
                <a:solidFill>
                  <a:srgbClr val="FF0000"/>
                </a:solidFill>
              </c:spPr>
              <c:txPr>
                <a:bodyPr/>
                <a:lstStyle/>
                <a:p>
                  <a:pPr>
                    <a:defRPr sz="1200" b="1"/>
                  </a:pPr>
                  <a:endParaRPr lang="en-US"/>
                </a:p>
              </c:txPr>
              <c:showLegendKey val="0"/>
              <c:showVal val="1"/>
              <c:showCatName val="0"/>
              <c:showSerName val="0"/>
              <c:showPercent val="0"/>
              <c:showBubbleSize val="0"/>
            </c:dLbl>
            <c:txPr>
              <a:bodyPr/>
              <a:lstStyle/>
              <a:p>
                <a:pPr>
                  <a:defRPr sz="1200" b="1"/>
                </a:pPr>
                <a:endParaRPr lang="en-US"/>
              </a:p>
            </c:txPr>
            <c:showLegendKey val="0"/>
            <c:showVal val="1"/>
            <c:showCatName val="0"/>
            <c:showSerName val="0"/>
            <c:showPercent val="0"/>
            <c:showBubbleSize val="0"/>
            <c:showLeaderLines val="0"/>
          </c:dLbls>
          <c:cat>
            <c:strRef>
              <c:f>Sheet1!$C$9:$C$11</c:f>
              <c:strCache>
                <c:ptCount val="3"/>
                <c:pt idx="0">
                  <c:v>Confirmed</c:v>
                </c:pt>
                <c:pt idx="1">
                  <c:v>No. of Patients On Treatment</c:v>
                </c:pt>
                <c:pt idx="2">
                  <c:v>No. of patients Refer to Higher Centre/TCC</c:v>
                </c:pt>
              </c:strCache>
            </c:strRef>
          </c:cat>
          <c:val>
            <c:numRef>
              <c:f>Sheet1!$D$9:$D$11</c:f>
              <c:numCache>
                <c:formatCode>General</c:formatCode>
                <c:ptCount val="3"/>
                <c:pt idx="0">
                  <c:v>763102</c:v>
                </c:pt>
                <c:pt idx="1">
                  <c:v>673378</c:v>
                </c:pt>
                <c:pt idx="2">
                  <c:v>8107</c:v>
                </c:pt>
              </c:numCache>
            </c:numRef>
          </c:val>
        </c:ser>
        <c:dLbls>
          <c:showLegendKey val="0"/>
          <c:showVal val="1"/>
          <c:showCatName val="0"/>
          <c:showSerName val="0"/>
          <c:showPercent val="0"/>
          <c:showBubbleSize val="0"/>
        </c:dLbls>
        <c:gapWidth val="150"/>
        <c:overlap val="-25"/>
        <c:axId val="199172480"/>
        <c:axId val="199175552"/>
      </c:barChart>
      <c:catAx>
        <c:axId val="199172480"/>
        <c:scaling>
          <c:orientation val="minMax"/>
        </c:scaling>
        <c:delete val="0"/>
        <c:axPos val="b"/>
        <c:majorTickMark val="none"/>
        <c:minorTickMark val="none"/>
        <c:tickLblPos val="nextTo"/>
        <c:crossAx val="199175552"/>
        <c:crosses val="autoZero"/>
        <c:auto val="1"/>
        <c:lblAlgn val="ctr"/>
        <c:lblOffset val="100"/>
        <c:noMultiLvlLbl val="0"/>
      </c:catAx>
      <c:valAx>
        <c:axId val="199175552"/>
        <c:scaling>
          <c:orientation val="minMax"/>
        </c:scaling>
        <c:delete val="1"/>
        <c:axPos val="l"/>
        <c:numFmt formatCode="General" sourceLinked="1"/>
        <c:majorTickMark val="out"/>
        <c:minorTickMark val="none"/>
        <c:tickLblPos val="nextTo"/>
        <c:crossAx val="199172480"/>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CVD status </a:t>
            </a:r>
          </a:p>
        </c:rich>
      </c:tx>
      <c:layout/>
      <c:overlay val="0"/>
    </c:title>
    <c:autoTitleDeleted val="0"/>
    <c:plotArea>
      <c:layout/>
      <c:barChart>
        <c:barDir val="col"/>
        <c:grouping val="clustered"/>
        <c:varyColors val="0"/>
        <c:ser>
          <c:idx val="0"/>
          <c:order val="0"/>
          <c:invertIfNegative val="0"/>
          <c:dLbls>
            <c:txPr>
              <a:bodyPr/>
              <a:lstStyle/>
              <a:p>
                <a:pPr>
                  <a:defRPr sz="1200" b="1"/>
                </a:pPr>
                <a:endParaRPr lang="en-US"/>
              </a:p>
            </c:txPr>
            <c:showLegendKey val="0"/>
            <c:showVal val="1"/>
            <c:showCatName val="0"/>
            <c:showSerName val="0"/>
            <c:showPercent val="0"/>
            <c:showBubbleSize val="0"/>
            <c:showLeaderLines val="0"/>
          </c:dLbls>
          <c:cat>
            <c:strRef>
              <c:f>Sheet1!$C$16:$C$18</c:f>
              <c:strCache>
                <c:ptCount val="3"/>
                <c:pt idx="0">
                  <c:v>Confirmed</c:v>
                </c:pt>
                <c:pt idx="1">
                  <c:v>No. of Patients On Treatment</c:v>
                </c:pt>
                <c:pt idx="2">
                  <c:v>No. of patients Refer to Higher Centre/TCC</c:v>
                </c:pt>
              </c:strCache>
            </c:strRef>
          </c:cat>
          <c:val>
            <c:numRef>
              <c:f>Sheet1!$D$16:$D$18</c:f>
              <c:numCache>
                <c:formatCode>General</c:formatCode>
                <c:ptCount val="3"/>
                <c:pt idx="0">
                  <c:v>27058</c:v>
                </c:pt>
                <c:pt idx="1">
                  <c:v>23669</c:v>
                </c:pt>
                <c:pt idx="2">
                  <c:v>7723</c:v>
                </c:pt>
              </c:numCache>
            </c:numRef>
          </c:val>
        </c:ser>
        <c:dLbls>
          <c:showLegendKey val="0"/>
          <c:showVal val="1"/>
          <c:showCatName val="0"/>
          <c:showSerName val="0"/>
          <c:showPercent val="0"/>
          <c:showBubbleSize val="0"/>
        </c:dLbls>
        <c:gapWidth val="150"/>
        <c:overlap val="-25"/>
        <c:axId val="227393920"/>
        <c:axId val="227488512"/>
      </c:barChart>
      <c:catAx>
        <c:axId val="227393920"/>
        <c:scaling>
          <c:orientation val="minMax"/>
        </c:scaling>
        <c:delete val="0"/>
        <c:axPos val="b"/>
        <c:majorTickMark val="none"/>
        <c:minorTickMark val="none"/>
        <c:tickLblPos val="nextTo"/>
        <c:crossAx val="227488512"/>
        <c:crosses val="autoZero"/>
        <c:auto val="1"/>
        <c:lblAlgn val="ctr"/>
        <c:lblOffset val="100"/>
        <c:noMultiLvlLbl val="0"/>
      </c:catAx>
      <c:valAx>
        <c:axId val="227488512"/>
        <c:scaling>
          <c:orientation val="minMax"/>
        </c:scaling>
        <c:delete val="1"/>
        <c:axPos val="l"/>
        <c:numFmt formatCode="General" sourceLinked="1"/>
        <c:majorTickMark val="out"/>
        <c:minorTickMark val="none"/>
        <c:tickLblPos val="nextTo"/>
        <c:crossAx val="227393920"/>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Stroke status</a:t>
            </a:r>
          </a:p>
        </c:rich>
      </c:tx>
      <c:layout/>
      <c:overlay val="0"/>
    </c:title>
    <c:autoTitleDeleted val="0"/>
    <c:plotArea>
      <c:layout/>
      <c:barChart>
        <c:barDir val="col"/>
        <c:grouping val="clustered"/>
        <c:varyColors val="0"/>
        <c:ser>
          <c:idx val="0"/>
          <c:order val="0"/>
          <c:invertIfNegative val="0"/>
          <c:dLbls>
            <c:txPr>
              <a:bodyPr/>
              <a:lstStyle/>
              <a:p>
                <a:pPr>
                  <a:defRPr sz="1200" b="1"/>
                </a:pPr>
                <a:endParaRPr lang="en-US"/>
              </a:p>
            </c:txPr>
            <c:showLegendKey val="0"/>
            <c:showVal val="1"/>
            <c:showCatName val="0"/>
            <c:showSerName val="0"/>
            <c:showPercent val="0"/>
            <c:showBubbleSize val="0"/>
            <c:showLeaderLines val="0"/>
          </c:dLbls>
          <c:cat>
            <c:strRef>
              <c:f>Sheet1!$C$20:$C$22</c:f>
              <c:strCache>
                <c:ptCount val="3"/>
                <c:pt idx="0">
                  <c:v>Confirmed</c:v>
                </c:pt>
                <c:pt idx="1">
                  <c:v>No. of Patients On Treatment</c:v>
                </c:pt>
                <c:pt idx="2">
                  <c:v>No. of patients Refer to Higher Centre/TCC</c:v>
                </c:pt>
              </c:strCache>
            </c:strRef>
          </c:cat>
          <c:val>
            <c:numRef>
              <c:f>Sheet1!$D$20:$D$22</c:f>
              <c:numCache>
                <c:formatCode>General</c:formatCode>
                <c:ptCount val="3"/>
                <c:pt idx="0">
                  <c:v>16036</c:v>
                </c:pt>
                <c:pt idx="1">
                  <c:v>13977</c:v>
                </c:pt>
                <c:pt idx="2">
                  <c:v>1220</c:v>
                </c:pt>
              </c:numCache>
            </c:numRef>
          </c:val>
        </c:ser>
        <c:dLbls>
          <c:showLegendKey val="0"/>
          <c:showVal val="1"/>
          <c:showCatName val="0"/>
          <c:showSerName val="0"/>
          <c:showPercent val="0"/>
          <c:showBubbleSize val="0"/>
        </c:dLbls>
        <c:gapWidth val="150"/>
        <c:overlap val="-25"/>
        <c:axId val="231650048"/>
        <c:axId val="231927808"/>
      </c:barChart>
      <c:catAx>
        <c:axId val="231650048"/>
        <c:scaling>
          <c:orientation val="minMax"/>
        </c:scaling>
        <c:delete val="0"/>
        <c:axPos val="b"/>
        <c:majorTickMark val="none"/>
        <c:minorTickMark val="none"/>
        <c:tickLblPos val="nextTo"/>
        <c:crossAx val="231927808"/>
        <c:crosses val="autoZero"/>
        <c:auto val="1"/>
        <c:lblAlgn val="ctr"/>
        <c:lblOffset val="100"/>
        <c:noMultiLvlLbl val="0"/>
      </c:catAx>
      <c:valAx>
        <c:axId val="231927808"/>
        <c:scaling>
          <c:orientation val="minMax"/>
        </c:scaling>
        <c:delete val="1"/>
        <c:axPos val="l"/>
        <c:numFmt formatCode="General" sourceLinked="1"/>
        <c:majorTickMark val="out"/>
        <c:minorTickMark val="none"/>
        <c:tickLblPos val="nextTo"/>
        <c:crossAx val="231650048"/>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5029"/>
          </a:xfrm>
          <a:prstGeom prst="rect">
            <a:avLst/>
          </a:prstGeom>
        </p:spPr>
        <p:txBody>
          <a:bodyPr vert="horz" lIns="90754" tIns="45377" rIns="90754" bIns="45377" rtlCol="0"/>
          <a:lstStyle>
            <a:lvl1pPr algn="l">
              <a:defRPr sz="1200"/>
            </a:lvl1pPr>
          </a:lstStyle>
          <a:p>
            <a:endParaRPr lang="en-US"/>
          </a:p>
        </p:txBody>
      </p:sp>
      <p:sp>
        <p:nvSpPr>
          <p:cNvPr id="3" name="Date Placeholder 2"/>
          <p:cNvSpPr>
            <a:spLocks noGrp="1"/>
          </p:cNvSpPr>
          <p:nvPr>
            <p:ph type="dt" sz="quarter" idx="1"/>
          </p:nvPr>
        </p:nvSpPr>
        <p:spPr>
          <a:xfrm>
            <a:off x="3815375" y="0"/>
            <a:ext cx="2918830" cy="495029"/>
          </a:xfrm>
          <a:prstGeom prst="rect">
            <a:avLst/>
          </a:prstGeom>
        </p:spPr>
        <p:txBody>
          <a:bodyPr vert="horz" lIns="90754" tIns="45377" rIns="90754" bIns="45377" rtlCol="0"/>
          <a:lstStyle>
            <a:lvl1pPr algn="r">
              <a:defRPr sz="1200"/>
            </a:lvl1pPr>
          </a:lstStyle>
          <a:p>
            <a:fld id="{3D939246-221F-4594-9A3C-0E8D6270D57E}" type="datetimeFigureOut">
              <a:rPr lang="en-US" smtClean="0"/>
              <a:pPr/>
              <a:t>6/18/2018</a:t>
            </a:fld>
            <a:endParaRPr lang="en-US"/>
          </a:p>
        </p:txBody>
      </p:sp>
      <p:sp>
        <p:nvSpPr>
          <p:cNvPr id="4" name="Footer Placeholder 3"/>
          <p:cNvSpPr>
            <a:spLocks noGrp="1"/>
          </p:cNvSpPr>
          <p:nvPr>
            <p:ph type="ftr" sz="quarter" idx="2"/>
          </p:nvPr>
        </p:nvSpPr>
        <p:spPr>
          <a:xfrm>
            <a:off x="1" y="9371285"/>
            <a:ext cx="2918830" cy="495028"/>
          </a:xfrm>
          <a:prstGeom prst="rect">
            <a:avLst/>
          </a:prstGeom>
        </p:spPr>
        <p:txBody>
          <a:bodyPr vert="horz" lIns="90754" tIns="45377" rIns="90754" bIns="45377" rtlCol="0" anchor="b"/>
          <a:lstStyle>
            <a:lvl1pPr algn="l">
              <a:defRPr sz="1200"/>
            </a:lvl1pPr>
          </a:lstStyle>
          <a:p>
            <a:endParaRPr lang="en-US"/>
          </a:p>
        </p:txBody>
      </p:sp>
      <p:sp>
        <p:nvSpPr>
          <p:cNvPr id="5" name="Slide Number Placeholder 4"/>
          <p:cNvSpPr>
            <a:spLocks noGrp="1"/>
          </p:cNvSpPr>
          <p:nvPr>
            <p:ph type="sldNum" sz="quarter" idx="3"/>
          </p:nvPr>
        </p:nvSpPr>
        <p:spPr>
          <a:xfrm>
            <a:off x="3815375" y="9371285"/>
            <a:ext cx="2918830" cy="495028"/>
          </a:xfrm>
          <a:prstGeom prst="rect">
            <a:avLst/>
          </a:prstGeom>
        </p:spPr>
        <p:txBody>
          <a:bodyPr vert="horz" lIns="90754" tIns="45377" rIns="90754" bIns="45377" rtlCol="0" anchor="b"/>
          <a:lstStyle>
            <a:lvl1pPr algn="r">
              <a:defRPr sz="1200"/>
            </a:lvl1pPr>
          </a:lstStyle>
          <a:p>
            <a:fld id="{FBEAFDCB-AEDA-4856-BD46-C694C41076FB}" type="slidenum">
              <a:rPr lang="en-US" smtClean="0"/>
              <a:pPr/>
              <a:t>‹#›</a:t>
            </a:fld>
            <a:endParaRPr lang="en-US"/>
          </a:p>
        </p:txBody>
      </p:sp>
    </p:spTree>
    <p:extLst>
      <p:ext uri="{BB962C8B-B14F-4D97-AF65-F5344CB8AC3E}">
        <p14:creationId xmlns:p14="http://schemas.microsoft.com/office/powerpoint/2010/main" val="186552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5029"/>
          </a:xfrm>
          <a:prstGeom prst="rect">
            <a:avLst/>
          </a:prstGeom>
        </p:spPr>
        <p:txBody>
          <a:bodyPr vert="horz" lIns="90754" tIns="45377" rIns="90754" bIns="45377" rtlCol="0"/>
          <a:lstStyle>
            <a:lvl1pPr algn="l">
              <a:defRPr sz="1200"/>
            </a:lvl1pPr>
          </a:lstStyle>
          <a:p>
            <a:endParaRPr lang="en-US"/>
          </a:p>
        </p:txBody>
      </p:sp>
      <p:sp>
        <p:nvSpPr>
          <p:cNvPr id="3" name="Date Placeholder 2"/>
          <p:cNvSpPr>
            <a:spLocks noGrp="1"/>
          </p:cNvSpPr>
          <p:nvPr>
            <p:ph type="dt" idx="1"/>
          </p:nvPr>
        </p:nvSpPr>
        <p:spPr>
          <a:xfrm>
            <a:off x="3815375" y="0"/>
            <a:ext cx="2918830" cy="495029"/>
          </a:xfrm>
          <a:prstGeom prst="rect">
            <a:avLst/>
          </a:prstGeom>
        </p:spPr>
        <p:txBody>
          <a:bodyPr vert="horz" lIns="90754" tIns="45377" rIns="90754" bIns="45377" rtlCol="0"/>
          <a:lstStyle>
            <a:lvl1pPr algn="r">
              <a:defRPr sz="1200"/>
            </a:lvl1pPr>
          </a:lstStyle>
          <a:p>
            <a:fld id="{9CC8340B-4B21-47F4-B049-810CCE3B7E95}" type="datetimeFigureOut">
              <a:rPr lang="en-US" smtClean="0"/>
              <a:pPr/>
              <a:t>6/18/2018</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0754" tIns="45377" rIns="90754" bIns="45377"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0754" tIns="45377" rIns="90754" bIns="4537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371285"/>
            <a:ext cx="2918830" cy="495028"/>
          </a:xfrm>
          <a:prstGeom prst="rect">
            <a:avLst/>
          </a:prstGeom>
        </p:spPr>
        <p:txBody>
          <a:bodyPr vert="horz" lIns="90754" tIns="45377" rIns="90754" bIns="45377" rtlCol="0" anchor="b"/>
          <a:lstStyle>
            <a:lvl1pPr algn="l">
              <a:defRPr sz="1200"/>
            </a:lvl1pPr>
          </a:lstStyle>
          <a:p>
            <a:endParaRPr lang="en-US"/>
          </a:p>
        </p:txBody>
      </p:sp>
      <p:sp>
        <p:nvSpPr>
          <p:cNvPr id="7" name="Slide Number Placeholder 6"/>
          <p:cNvSpPr>
            <a:spLocks noGrp="1"/>
          </p:cNvSpPr>
          <p:nvPr>
            <p:ph type="sldNum" sz="quarter" idx="5"/>
          </p:nvPr>
        </p:nvSpPr>
        <p:spPr>
          <a:xfrm>
            <a:off x="3815375" y="9371285"/>
            <a:ext cx="2918830" cy="495028"/>
          </a:xfrm>
          <a:prstGeom prst="rect">
            <a:avLst/>
          </a:prstGeom>
        </p:spPr>
        <p:txBody>
          <a:bodyPr vert="horz" lIns="90754" tIns="45377" rIns="90754" bIns="45377" rtlCol="0" anchor="b"/>
          <a:lstStyle>
            <a:lvl1pPr algn="r">
              <a:defRPr sz="1200"/>
            </a:lvl1pPr>
          </a:lstStyle>
          <a:p>
            <a:fld id="{B589A3EA-EC38-46E2-AEA0-D046C3D7F7D3}" type="slidenum">
              <a:rPr lang="en-US" smtClean="0"/>
              <a:pPr/>
              <a:t>‹#›</a:t>
            </a:fld>
            <a:endParaRPr lang="en-US"/>
          </a:p>
        </p:txBody>
      </p:sp>
    </p:spTree>
    <p:extLst>
      <p:ext uri="{BB962C8B-B14F-4D97-AF65-F5344CB8AC3E}">
        <p14:creationId xmlns:p14="http://schemas.microsoft.com/office/powerpoint/2010/main" val="3148314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AE280B-B8A6-488D-BE8D-6D576FB3A80C}"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1990683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AE280B-B8A6-488D-BE8D-6D576FB3A80C}"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244975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AE280B-B8A6-488D-BE8D-6D576FB3A80C}"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2450372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AE280B-B8A6-488D-BE8D-6D576FB3A80C}"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3579262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AE280B-B8A6-488D-BE8D-6D576FB3A80C}" type="datetimeFigureOut">
              <a:rPr lang="en-US" smtClean="0"/>
              <a:pPr/>
              <a:t>6/18/2018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142311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AAE280B-B8A6-488D-BE8D-6D576FB3A80C}"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3659804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AE280B-B8A6-488D-BE8D-6D576FB3A80C}" type="datetimeFigureOut">
              <a:rPr lang="en-US" smtClean="0"/>
              <a:pPr/>
              <a:t>6/18/2018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265991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AE280B-B8A6-488D-BE8D-6D576FB3A80C}" type="datetimeFigureOut">
              <a:rPr lang="en-US" smtClean="0"/>
              <a:pPr/>
              <a:t>6/18/2018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125388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AE280B-B8A6-488D-BE8D-6D576FB3A80C}" type="datetimeFigureOut">
              <a:rPr lang="en-US" smtClean="0"/>
              <a:pPr/>
              <a:t>6/18/2018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549085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AE280B-B8A6-488D-BE8D-6D576FB3A80C}"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1341840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AE280B-B8A6-488D-BE8D-6D576FB3A80C}" type="datetimeFigureOut">
              <a:rPr lang="en-US" smtClean="0"/>
              <a:pPr/>
              <a:t>6/18/2018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B661E5-D75B-4AB6-8885-1CE06FC9FE3A}" type="slidenum">
              <a:rPr lang="en-US" smtClean="0"/>
              <a:pPr/>
              <a:t>‹#›</a:t>
            </a:fld>
            <a:endParaRPr lang="en-US"/>
          </a:p>
        </p:txBody>
      </p:sp>
    </p:spTree>
    <p:extLst>
      <p:ext uri="{BB962C8B-B14F-4D97-AF65-F5344CB8AC3E}">
        <p14:creationId xmlns:p14="http://schemas.microsoft.com/office/powerpoint/2010/main" val="1877781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AE280B-B8A6-488D-BE8D-6D576FB3A80C}" type="datetimeFigureOut">
              <a:rPr lang="en-US" smtClean="0"/>
              <a:pPr/>
              <a:t>6/18/2018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B661E5-D75B-4AB6-8885-1CE06FC9FE3A}" type="slidenum">
              <a:rPr lang="en-US" smtClean="0"/>
              <a:pPr/>
              <a:t>‹#›</a:t>
            </a:fld>
            <a:endParaRPr lang="en-US"/>
          </a:p>
        </p:txBody>
      </p:sp>
    </p:spTree>
    <p:extLst>
      <p:ext uri="{BB962C8B-B14F-4D97-AF65-F5344CB8AC3E}">
        <p14:creationId xmlns:p14="http://schemas.microsoft.com/office/powerpoint/2010/main" val="39183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8150" y="4135271"/>
            <a:ext cx="8839199" cy="2533377"/>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a:latin typeface="Bookman Old Style" panose="02050604050505020204" pitchFamily="18" charset="0"/>
              </a:rPr>
              <a:t/>
            </a:r>
            <a:br>
              <a:rPr lang="en-US" dirty="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a:latin typeface="Bookman Old Style" panose="02050604050505020204" pitchFamily="18" charset="0"/>
              </a:rPr>
              <a:t/>
            </a:r>
            <a:br>
              <a:rPr lang="en-US" dirty="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a:latin typeface="Bookman Old Style" panose="02050604050505020204" pitchFamily="18" charset="0"/>
              </a:rPr>
              <a:t/>
            </a:r>
            <a:br>
              <a:rPr lang="en-US" dirty="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dirty="0">
                <a:latin typeface="Bookman Old Style" panose="02050604050505020204" pitchFamily="18" charset="0"/>
              </a:rPr>
              <a:t/>
            </a:r>
            <a:br>
              <a:rPr lang="en-US" dirty="0">
                <a:latin typeface="Bookman Old Style" panose="02050604050505020204" pitchFamily="18" charset="0"/>
              </a:rPr>
            </a:br>
            <a:r>
              <a:rPr lang="en-US" dirty="0" smtClean="0">
                <a:latin typeface="Bookman Old Style" panose="02050604050505020204" pitchFamily="18" charset="0"/>
              </a:rPr>
              <a:t/>
            </a:r>
            <a:br>
              <a:rPr lang="en-US" dirty="0" smtClean="0">
                <a:latin typeface="Bookman Old Style" panose="02050604050505020204" pitchFamily="18" charset="0"/>
              </a:rPr>
            </a:br>
            <a:r>
              <a:rPr lang="en-US" sz="5300" dirty="0" smtClean="0">
                <a:solidFill>
                  <a:schemeClr val="accent5">
                    <a:lumMod val="75000"/>
                  </a:schemeClr>
                </a:solidFill>
                <a:latin typeface="Bookman Old Style" panose="02050604050505020204" pitchFamily="18" charset="0"/>
              </a:rPr>
              <a:t>11</a:t>
            </a:r>
            <a:r>
              <a:rPr lang="en-US" sz="5300" baseline="30000" dirty="0" smtClean="0">
                <a:solidFill>
                  <a:schemeClr val="accent5">
                    <a:lumMod val="75000"/>
                  </a:schemeClr>
                </a:solidFill>
                <a:latin typeface="Bookman Old Style" panose="02050604050505020204" pitchFamily="18" charset="0"/>
              </a:rPr>
              <a:t>th</a:t>
            </a:r>
            <a:r>
              <a:rPr lang="en-US" sz="5300" dirty="0" smtClean="0">
                <a:solidFill>
                  <a:schemeClr val="accent5">
                    <a:lumMod val="75000"/>
                  </a:schemeClr>
                </a:solidFill>
                <a:latin typeface="Bookman Old Style" panose="02050604050505020204" pitchFamily="18" charset="0"/>
              </a:rPr>
              <a:t> CRM Dissemination Workshop</a:t>
            </a:r>
            <a:br>
              <a:rPr lang="en-US" sz="5300" dirty="0" smtClean="0">
                <a:solidFill>
                  <a:schemeClr val="accent5">
                    <a:lumMod val="75000"/>
                  </a:schemeClr>
                </a:solidFill>
                <a:latin typeface="Bookman Old Style" panose="02050604050505020204" pitchFamily="18" charset="0"/>
              </a:rPr>
            </a:br>
            <a:r>
              <a:rPr lang="en-US" sz="5300" dirty="0">
                <a:solidFill>
                  <a:schemeClr val="accent2">
                    <a:lumMod val="75000"/>
                  </a:schemeClr>
                </a:solidFill>
                <a:latin typeface="Bookman Old Style" panose="02050604050505020204" pitchFamily="18" charset="0"/>
              </a:rPr>
              <a:t/>
            </a:r>
            <a:br>
              <a:rPr lang="en-US" sz="5300" dirty="0">
                <a:solidFill>
                  <a:schemeClr val="accent2">
                    <a:lumMod val="75000"/>
                  </a:schemeClr>
                </a:solidFill>
                <a:latin typeface="Bookman Old Style" panose="02050604050505020204" pitchFamily="18" charset="0"/>
              </a:rPr>
            </a:br>
            <a:endParaRPr lang="en-US" dirty="0">
              <a:solidFill>
                <a:schemeClr val="accent2">
                  <a:lumMod val="75000"/>
                </a:schemeClr>
              </a:solidFill>
              <a:latin typeface="Bookman Old Style" panose="02050604050505020204" pitchFamily="18" charset="0"/>
            </a:endParaRPr>
          </a:p>
        </p:txBody>
      </p:sp>
      <p:sp>
        <p:nvSpPr>
          <p:cNvPr id="3" name="Subtitle 2"/>
          <p:cNvSpPr>
            <a:spLocks noGrp="1"/>
          </p:cNvSpPr>
          <p:nvPr>
            <p:ph type="subTitle" idx="1"/>
          </p:nvPr>
        </p:nvSpPr>
        <p:spPr>
          <a:xfrm>
            <a:off x="2138150" y="5012886"/>
            <a:ext cx="9144000" cy="1655762"/>
          </a:xfrm>
        </p:spPr>
        <p:txBody>
          <a:bodyPr>
            <a:normAutofit lnSpcReduction="10000"/>
          </a:bodyPr>
          <a:lstStyle/>
          <a:p>
            <a:pPr algn="r"/>
            <a:endParaRPr lang="en-US" dirty="0" smtClean="0">
              <a:solidFill>
                <a:schemeClr val="accent5">
                  <a:lumMod val="75000"/>
                </a:schemeClr>
              </a:solidFill>
              <a:latin typeface="Bookman Old Style" panose="02050604050505020204" pitchFamily="18" charset="0"/>
            </a:endParaRPr>
          </a:p>
          <a:p>
            <a:pPr algn="r"/>
            <a:endParaRPr lang="en-US" dirty="0">
              <a:solidFill>
                <a:schemeClr val="accent5">
                  <a:lumMod val="75000"/>
                </a:schemeClr>
              </a:solidFill>
              <a:latin typeface="Bookman Old Style" panose="02050604050505020204" pitchFamily="18" charset="0"/>
            </a:endParaRPr>
          </a:p>
          <a:p>
            <a:pPr algn="r"/>
            <a:r>
              <a:rPr lang="en-US" dirty="0" smtClean="0">
                <a:solidFill>
                  <a:schemeClr val="accent5">
                    <a:lumMod val="75000"/>
                  </a:schemeClr>
                </a:solidFill>
                <a:latin typeface="Bookman Old Style" panose="02050604050505020204" pitchFamily="18" charset="0"/>
              </a:rPr>
              <a:t>Date: 18</a:t>
            </a:r>
            <a:r>
              <a:rPr lang="en-US" baseline="30000" dirty="0" smtClean="0">
                <a:solidFill>
                  <a:schemeClr val="accent5">
                    <a:lumMod val="75000"/>
                  </a:schemeClr>
                </a:solidFill>
                <a:latin typeface="Bookman Old Style" panose="02050604050505020204" pitchFamily="18" charset="0"/>
              </a:rPr>
              <a:t>th</a:t>
            </a:r>
            <a:r>
              <a:rPr lang="en-US" dirty="0" smtClean="0">
                <a:solidFill>
                  <a:schemeClr val="accent5">
                    <a:lumMod val="75000"/>
                  </a:schemeClr>
                </a:solidFill>
                <a:latin typeface="Bookman Old Style" panose="02050604050505020204" pitchFamily="18" charset="0"/>
              </a:rPr>
              <a:t>  June 2018</a:t>
            </a:r>
          </a:p>
          <a:p>
            <a:pPr algn="r"/>
            <a:r>
              <a:rPr lang="en-US" dirty="0" smtClean="0">
                <a:solidFill>
                  <a:schemeClr val="accent5">
                    <a:lumMod val="75000"/>
                  </a:schemeClr>
                </a:solidFill>
                <a:latin typeface="Bookman Old Style" panose="02050604050505020204" pitchFamily="18" charset="0"/>
              </a:rPr>
              <a:t>Venue: </a:t>
            </a:r>
            <a:r>
              <a:rPr lang="en-US" dirty="0" err="1" smtClean="0">
                <a:solidFill>
                  <a:schemeClr val="accent5">
                    <a:lumMod val="75000"/>
                  </a:schemeClr>
                </a:solidFill>
                <a:latin typeface="Bookman Old Style" panose="02050604050505020204" pitchFamily="18" charset="0"/>
              </a:rPr>
              <a:t>Pravasi</a:t>
            </a:r>
            <a:r>
              <a:rPr lang="en-US" dirty="0" smtClean="0">
                <a:solidFill>
                  <a:schemeClr val="accent5">
                    <a:lumMod val="75000"/>
                  </a:schemeClr>
                </a:solidFill>
                <a:latin typeface="Bookman Old Style" panose="02050604050505020204" pitchFamily="18" charset="0"/>
              </a:rPr>
              <a:t> </a:t>
            </a:r>
            <a:r>
              <a:rPr lang="en-US" dirty="0" err="1" smtClean="0">
                <a:solidFill>
                  <a:schemeClr val="accent5">
                    <a:lumMod val="75000"/>
                  </a:schemeClr>
                </a:solidFill>
                <a:latin typeface="Bookman Old Style" panose="02050604050505020204" pitchFamily="18" charset="0"/>
              </a:rPr>
              <a:t>Bhartiya</a:t>
            </a:r>
            <a:r>
              <a:rPr lang="en-US" dirty="0" smtClean="0">
                <a:solidFill>
                  <a:schemeClr val="accent5">
                    <a:lumMod val="75000"/>
                  </a:schemeClr>
                </a:solidFill>
                <a:latin typeface="Bookman Old Style" panose="02050604050505020204" pitchFamily="18" charset="0"/>
              </a:rPr>
              <a:t> Kendra, New Delhi</a:t>
            </a:r>
            <a:endParaRPr lang="en-US" dirty="0">
              <a:solidFill>
                <a:schemeClr val="accent5">
                  <a:lumMod val="75000"/>
                </a:schemeClr>
              </a:solidFill>
              <a:latin typeface="Bookman Old Style" panose="02050604050505020204" pitchFamily="18" charset="0"/>
            </a:endParaRPr>
          </a:p>
        </p:txBody>
      </p:sp>
      <p:pic>
        <p:nvPicPr>
          <p:cNvPr id="5"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36651"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895850" y="0"/>
            <a:ext cx="1265239" cy="106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E:\11th CRM\11th CRM DIssemination Workshop\Wardha\crm 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0178" y="0"/>
            <a:ext cx="5591033" cy="3821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347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ookman Old Style" pitchFamily="18" charset="0"/>
              </a:rPr>
              <a:t>HEALTH AND WELLNESS CLINIC</a:t>
            </a:r>
            <a:endParaRPr lang="en-US" dirty="0">
              <a:latin typeface="Bookman Old Style" pitchFamily="18" charset="0"/>
            </a:endParaRPr>
          </a:p>
        </p:txBody>
      </p:sp>
      <p:sp>
        <p:nvSpPr>
          <p:cNvPr id="3" name="Content Placeholder 2"/>
          <p:cNvSpPr>
            <a:spLocks noGrp="1"/>
          </p:cNvSpPr>
          <p:nvPr>
            <p:ph idx="1"/>
          </p:nvPr>
        </p:nvSpPr>
        <p:spPr/>
        <p:txBody>
          <a:bodyPr>
            <a:normAutofit/>
          </a:bodyPr>
          <a:lstStyle/>
          <a:p>
            <a:r>
              <a:rPr lang="en-US" sz="2000" dirty="0">
                <a:latin typeface="Bookman Old Style" panose="02050604050505020204" pitchFamily="18" charset="0"/>
                <a:ea typeface="Calibri" panose="020F0502020204030204" pitchFamily="34" charset="0"/>
                <a:cs typeface="Mangal" panose="02040503050203030202" pitchFamily="18" charset="0"/>
              </a:rPr>
              <a:t>BAMS doctors appointed as mid-level service providers. </a:t>
            </a:r>
          </a:p>
          <a:p>
            <a:r>
              <a:rPr lang="en-US" sz="2000" dirty="0">
                <a:latin typeface="Bookman Old Style" panose="02050604050505020204" pitchFamily="18" charset="0"/>
                <a:ea typeface="Calibri" panose="020F0502020204030204" pitchFamily="34" charset="0"/>
                <a:cs typeface="Mangal" panose="02040503050203030202" pitchFamily="18" charset="0"/>
              </a:rPr>
              <a:t>In Maharashtra BAMS doctors are allowed to practice modern medicine to the extent they are trained.</a:t>
            </a:r>
          </a:p>
          <a:p>
            <a:r>
              <a:rPr lang="en-US" sz="2000" dirty="0">
                <a:latin typeface="Bookman Old Style" panose="02050604050505020204" pitchFamily="18" charset="0"/>
                <a:ea typeface="Calibri" panose="020F0502020204030204" pitchFamily="34" charset="0"/>
                <a:cs typeface="Mangal" panose="02040503050203030202" pitchFamily="18" charset="0"/>
              </a:rPr>
              <a:t>Bridge course on the line of IGNOU designed under MUHS and to be conducted in DHs.</a:t>
            </a:r>
          </a:p>
          <a:p>
            <a:r>
              <a:rPr lang="en-US" sz="2000" dirty="0">
                <a:latin typeface="Bookman Old Style" panose="02050604050505020204" pitchFamily="18" charset="0"/>
                <a:ea typeface="Calibri" panose="020F0502020204030204" pitchFamily="34" charset="0"/>
                <a:cs typeface="Mangal" panose="02040503050203030202" pitchFamily="18" charset="0"/>
              </a:rPr>
              <a:t>Total 280 HWC functional</a:t>
            </a:r>
          </a:p>
          <a:p>
            <a:r>
              <a:rPr lang="en-US" sz="2000" dirty="0">
                <a:latin typeface="Bookman Old Style" panose="02050604050505020204" pitchFamily="18" charset="0"/>
                <a:ea typeface="Calibri" panose="020F0502020204030204" pitchFamily="34" charset="0"/>
                <a:cs typeface="Mangal" panose="02040503050203030202" pitchFamily="18" charset="0"/>
              </a:rPr>
              <a:t>Total 1264 proposed in PIP 2018-19</a:t>
            </a:r>
          </a:p>
        </p:txBody>
      </p:sp>
    </p:spTree>
    <p:extLst>
      <p:ext uri="{BB962C8B-B14F-4D97-AF65-F5344CB8AC3E}">
        <p14:creationId xmlns:p14="http://schemas.microsoft.com/office/powerpoint/2010/main" val="3041632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ookman Old Style" pitchFamily="18" charset="0"/>
              </a:rPr>
              <a:t>ORAL HEALTH SCREENING</a:t>
            </a:r>
            <a:endParaRPr lang="en-US" dirty="0">
              <a:latin typeface="Bookman Old Style" pitchFamily="18" charset="0"/>
            </a:endParaRPr>
          </a:p>
        </p:txBody>
      </p:sp>
      <p:sp>
        <p:nvSpPr>
          <p:cNvPr id="3" name="Content Placeholder 2"/>
          <p:cNvSpPr>
            <a:spLocks noGrp="1"/>
          </p:cNvSpPr>
          <p:nvPr>
            <p:ph idx="1"/>
          </p:nvPr>
        </p:nvSpPr>
        <p:spPr/>
        <p:txBody>
          <a:bodyPr>
            <a:normAutofit/>
          </a:bodyPr>
          <a:lstStyle/>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Oral Health </a:t>
            </a:r>
            <a:r>
              <a:rPr lang="en-US" sz="2000" dirty="0" smtClean="0">
                <a:latin typeface="Bookman Old Style" panose="02050604050505020204" pitchFamily="18" charset="0"/>
                <a:ea typeface="Calibri" panose="020F0502020204030204" pitchFamily="34" charset="0"/>
                <a:cs typeface="Mangal" panose="02040503050203030202" pitchFamily="18" charset="0"/>
              </a:rPr>
              <a:t>Screening </a:t>
            </a:r>
            <a:r>
              <a:rPr lang="en-US" sz="2000" dirty="0">
                <a:latin typeface="Bookman Old Style" panose="02050604050505020204" pitchFamily="18" charset="0"/>
                <a:ea typeface="Calibri" panose="020F0502020204030204" pitchFamily="34" charset="0"/>
                <a:cs typeface="Mangal" panose="02040503050203030202" pitchFamily="18" charset="0"/>
              </a:rPr>
              <a:t>campaign </a:t>
            </a:r>
            <a:r>
              <a:rPr lang="en-US" sz="2000" dirty="0" err="1">
                <a:latin typeface="Bookman Old Style" panose="02050604050505020204" pitchFamily="18" charset="0"/>
                <a:ea typeface="Calibri" panose="020F0502020204030204" pitchFamily="34" charset="0"/>
                <a:cs typeface="Mangal" panose="02040503050203030202" pitchFamily="18" charset="0"/>
              </a:rPr>
              <a:t>organised</a:t>
            </a:r>
            <a:r>
              <a:rPr lang="en-US" sz="2000" dirty="0">
                <a:latin typeface="Bookman Old Style" panose="02050604050505020204" pitchFamily="18" charset="0"/>
                <a:ea typeface="Calibri" panose="020F0502020204030204" pitchFamily="34" charset="0"/>
                <a:cs typeface="Mangal" panose="02040503050203030202" pitchFamily="18" charset="0"/>
              </a:rPr>
              <a:t> during </a:t>
            </a:r>
          </a:p>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Total 2.14 </a:t>
            </a:r>
            <a:r>
              <a:rPr lang="en-US" sz="2000" dirty="0" err="1">
                <a:latin typeface="Bookman Old Style" panose="02050604050505020204" pitchFamily="18" charset="0"/>
                <a:ea typeface="Calibri" panose="020F0502020204030204" pitchFamily="34" charset="0"/>
                <a:cs typeface="Mangal" panose="02040503050203030202" pitchFamily="18" charset="0"/>
              </a:rPr>
              <a:t>cr</a:t>
            </a:r>
            <a:r>
              <a:rPr lang="en-US" sz="2000" dirty="0">
                <a:latin typeface="Bookman Old Style" panose="02050604050505020204" pitchFamily="18" charset="0"/>
                <a:ea typeface="Calibri" panose="020F0502020204030204" pitchFamily="34" charset="0"/>
                <a:cs typeface="Mangal" panose="02040503050203030202" pitchFamily="18" charset="0"/>
              </a:rPr>
              <a:t> 30 + population screened.</a:t>
            </a:r>
          </a:p>
          <a:p>
            <a:pPr>
              <a:lnSpc>
                <a:spcPct val="150000"/>
              </a:lnSpc>
            </a:pPr>
            <a:r>
              <a:rPr lang="en-US" sz="2000" dirty="0" err="1">
                <a:latin typeface="Bookman Old Style" panose="02050604050505020204" pitchFamily="18" charset="0"/>
                <a:ea typeface="Calibri" panose="020F0502020204030204" pitchFamily="34" charset="0"/>
                <a:cs typeface="Mangal" panose="02040503050203030202" pitchFamily="18" charset="0"/>
              </a:rPr>
              <a:t>Identifed</a:t>
            </a:r>
            <a:r>
              <a:rPr lang="en-US" sz="2000" dirty="0">
                <a:latin typeface="Bookman Old Style" panose="02050604050505020204" pitchFamily="18" charset="0"/>
                <a:ea typeface="Calibri" panose="020F0502020204030204" pitchFamily="34" charset="0"/>
                <a:cs typeface="Mangal" panose="02040503050203030202" pitchFamily="18" charset="0"/>
              </a:rPr>
              <a:t> 2.62 lakh suspected for oral cancer based upon the oral examination</a:t>
            </a:r>
          </a:p>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Specialists checked 2.48 lakh suspected patients.</a:t>
            </a:r>
          </a:p>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Total 2010 patients referred for biopsy. Remaining in progress.</a:t>
            </a:r>
          </a:p>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652 biopsy done till date. Remaining in progress.</a:t>
            </a:r>
          </a:p>
          <a:p>
            <a:pPr>
              <a:lnSpc>
                <a:spcPct val="150000"/>
              </a:lnSpc>
            </a:pPr>
            <a:r>
              <a:rPr lang="en-US" sz="2000" dirty="0">
                <a:latin typeface="Bookman Old Style" panose="02050604050505020204" pitchFamily="18" charset="0"/>
                <a:ea typeface="Calibri" panose="020F0502020204030204" pitchFamily="34" charset="0"/>
                <a:cs typeface="Mangal" panose="02040503050203030202" pitchFamily="18" charset="0"/>
              </a:rPr>
              <a:t>282 </a:t>
            </a:r>
            <a:r>
              <a:rPr lang="en-US" sz="2000" dirty="0" err="1">
                <a:latin typeface="Bookman Old Style" panose="02050604050505020204" pitchFamily="18" charset="0"/>
                <a:ea typeface="Calibri" panose="020F0502020204030204" pitchFamily="34" charset="0"/>
                <a:cs typeface="Mangal" panose="02040503050203030202" pitchFamily="18" charset="0"/>
              </a:rPr>
              <a:t>patietns</a:t>
            </a:r>
            <a:r>
              <a:rPr lang="en-US" sz="2000" dirty="0">
                <a:latin typeface="Bookman Old Style" panose="02050604050505020204" pitchFamily="18" charset="0"/>
                <a:ea typeface="Calibri" panose="020F0502020204030204" pitchFamily="34" charset="0"/>
                <a:cs typeface="Mangal" panose="02040503050203030202" pitchFamily="18" charset="0"/>
              </a:rPr>
              <a:t> started treatment for malignancy till date</a:t>
            </a:r>
          </a:p>
        </p:txBody>
      </p:sp>
    </p:spTree>
    <p:extLst>
      <p:ext uri="{BB962C8B-B14F-4D97-AF65-F5344CB8AC3E}">
        <p14:creationId xmlns:p14="http://schemas.microsoft.com/office/powerpoint/2010/main" val="1474910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a:graphicFrameLocks/>
          </p:cNvGraphicFramePr>
          <p:nvPr>
            <p:extLst>
              <p:ext uri="{D42A27DB-BD31-4B8C-83A1-F6EECF244321}">
                <p14:modId xmlns:p14="http://schemas.microsoft.com/office/powerpoint/2010/main" val="1252273686"/>
              </p:ext>
            </p:extLst>
          </p:nvPr>
        </p:nvGraphicFramePr>
        <p:xfrm>
          <a:off x="507241" y="433316"/>
          <a:ext cx="4706203"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966018397"/>
              </p:ext>
            </p:extLst>
          </p:nvPr>
        </p:nvGraphicFramePr>
        <p:xfrm>
          <a:off x="6007291" y="242248"/>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a:graphicFrameLocks/>
          </p:cNvGraphicFramePr>
          <p:nvPr>
            <p:extLst>
              <p:ext uri="{D42A27DB-BD31-4B8C-83A1-F6EECF244321}">
                <p14:modId xmlns:p14="http://schemas.microsoft.com/office/powerpoint/2010/main" val="606373545"/>
              </p:ext>
            </p:extLst>
          </p:nvPr>
        </p:nvGraphicFramePr>
        <p:xfrm>
          <a:off x="1039504" y="3722427"/>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2256589305"/>
              </p:ext>
            </p:extLst>
          </p:nvPr>
        </p:nvGraphicFramePr>
        <p:xfrm>
          <a:off x="6348484" y="3435824"/>
          <a:ext cx="4572000" cy="2743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292165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206067"/>
            <a:ext cx="5157786"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11</a:t>
            </a:r>
            <a:r>
              <a:rPr lang="en-US" baseline="30000" dirty="0" smtClean="0">
                <a:latin typeface="Bookman Old Style" panose="02050604050505020204" pitchFamily="18" charset="0"/>
              </a:rPr>
              <a:t>th</a:t>
            </a:r>
            <a:r>
              <a:rPr lang="en-US" dirty="0" smtClean="0">
                <a:latin typeface="Bookman Old Style" panose="02050604050505020204" pitchFamily="18" charset="0"/>
              </a:rPr>
              <a:t> CRM Observation</a:t>
            </a:r>
            <a:endParaRPr lang="en-US" dirty="0">
              <a:latin typeface="Bookman Old Style" panose="02050604050505020204" pitchFamily="18" charset="0"/>
            </a:endParaRPr>
          </a:p>
        </p:txBody>
      </p:sp>
      <p:sp>
        <p:nvSpPr>
          <p:cNvPr id="4" name="Content Placeholder 3"/>
          <p:cNvSpPr>
            <a:spLocks noGrp="1"/>
          </p:cNvSpPr>
          <p:nvPr>
            <p:ph sz="half" idx="2"/>
          </p:nvPr>
        </p:nvSpPr>
        <p:spPr>
          <a:xfrm>
            <a:off x="839787" y="769284"/>
            <a:ext cx="5157787" cy="5420377"/>
          </a:xfrm>
          <a:solidFill>
            <a:schemeClr val="bg1">
              <a:lumMod val="95000"/>
            </a:schemeClr>
          </a:solidFill>
          <a:ln>
            <a:solidFill>
              <a:schemeClr val="bg2">
                <a:lumMod val="50000"/>
              </a:schemeClr>
            </a:solidFill>
          </a:ln>
        </p:spPr>
        <p:txBody>
          <a:bodyPr>
            <a:normAutofit/>
          </a:bodyPr>
          <a:lstStyle/>
          <a:p>
            <a:pPr marL="457200" indent="-457200">
              <a:lnSpc>
                <a:spcPct val="150000"/>
              </a:lnSpc>
              <a:buFont typeface="+mj-lt"/>
              <a:buAutoNum type="arabicPeriod" startAt="10"/>
            </a:pPr>
            <a:r>
              <a:rPr lang="en-IN" sz="2000" dirty="0" smtClean="0">
                <a:latin typeface="Bookman Old Style" panose="02050604050505020204" pitchFamily="18" charset="0"/>
                <a:ea typeface="Calibri" panose="020F0502020204030204" pitchFamily="34" charset="0"/>
                <a:cs typeface="Mangal" panose="02040503050203030202" pitchFamily="18" charset="0"/>
              </a:rPr>
              <a:t>Population </a:t>
            </a:r>
            <a:r>
              <a:rPr lang="en-IN" sz="2000" dirty="0">
                <a:latin typeface="Bookman Old Style" panose="02050604050505020204" pitchFamily="18" charset="0"/>
                <a:ea typeface="Calibri" panose="020F0502020204030204" pitchFamily="34" charset="0"/>
                <a:cs typeface="Mangal" panose="02040503050203030202" pitchFamily="18" charset="0"/>
              </a:rPr>
              <a:t>based survey for NCD was concluded in districts, the survey tool (book for ANM is huge), during the visit </a:t>
            </a:r>
            <a:r>
              <a:rPr lang="en-IN" sz="2000" dirty="0" err="1">
                <a:latin typeface="Bookman Old Style" panose="02050604050505020204" pitchFamily="18" charset="0"/>
                <a:ea typeface="Calibri" panose="020F0502020204030204" pitchFamily="34" charset="0"/>
                <a:cs typeface="Mangal" panose="02040503050203030202" pitchFamily="18" charset="0"/>
              </a:rPr>
              <a:t>Glucostrip</a:t>
            </a:r>
            <a:r>
              <a:rPr lang="en-IN" sz="2000" dirty="0">
                <a:latin typeface="Bookman Old Style" panose="02050604050505020204" pitchFamily="18" charset="0"/>
                <a:ea typeface="Calibri" panose="020F0502020204030204" pitchFamily="34" charset="0"/>
                <a:cs typeface="Mangal" panose="02040503050203030202" pitchFamily="18" charset="0"/>
              </a:rPr>
              <a:t> was not in stock. </a:t>
            </a:r>
            <a:endParaRPr lang="en-IN" sz="2000" dirty="0">
              <a:solidFill>
                <a:srgbClr val="FF0000"/>
              </a:solidFill>
              <a:latin typeface="Bookman Old Style" panose="02050604050505020204" pitchFamily="18" charset="0"/>
              <a:ea typeface="Calibri" panose="020F0502020204030204" pitchFamily="34" charset="0"/>
              <a:cs typeface="Mangal" panose="02040503050203030202" pitchFamily="18" charset="0"/>
            </a:endParaRPr>
          </a:p>
        </p:txBody>
      </p:sp>
      <p:sp>
        <p:nvSpPr>
          <p:cNvPr id="5" name="Text Placeholder 4"/>
          <p:cNvSpPr>
            <a:spLocks noGrp="1"/>
          </p:cNvSpPr>
          <p:nvPr>
            <p:ph type="body" sz="quarter" idx="3"/>
          </p:nvPr>
        </p:nvSpPr>
        <p:spPr>
          <a:xfrm>
            <a:off x="6172200" y="206067"/>
            <a:ext cx="5183188"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Action Taken Report</a:t>
            </a:r>
            <a:endParaRPr lang="en-US" dirty="0">
              <a:latin typeface="Bookman Old Style" panose="02050604050505020204" pitchFamily="18" charset="0"/>
            </a:endParaRP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50000"/>
              </a:schemeClr>
            </a:solidFill>
          </a:ln>
        </p:spPr>
        <p:txBody>
          <a:bodyPr>
            <a:noAutofit/>
          </a:bodyPr>
          <a:lstStyle/>
          <a:p>
            <a:pPr algn="just">
              <a:lnSpc>
                <a:spcPct val="150000"/>
              </a:lnSpc>
            </a:pPr>
            <a:r>
              <a:rPr lang="en-IN" sz="1400" dirty="0">
                <a:latin typeface="Bookman Old Style" panose="02050604050505020204" pitchFamily="18" charset="0"/>
                <a:ea typeface="Calibri" panose="020F0502020204030204" pitchFamily="34" charset="0"/>
                <a:cs typeface="Mangal" panose="02040503050203030202" pitchFamily="18" charset="0"/>
              </a:rPr>
              <a:t>Size of the registers for ASHA enumeration is reduced as per the recommendation of CRM </a:t>
            </a:r>
            <a:r>
              <a:rPr lang="en-IN" sz="1400" dirty="0" smtClean="0">
                <a:latin typeface="Bookman Old Style" panose="02050604050505020204" pitchFamily="18" charset="0"/>
                <a:ea typeface="Calibri" panose="020F0502020204030204" pitchFamily="34" charset="0"/>
                <a:cs typeface="Mangal" panose="02040503050203030202" pitchFamily="18" charset="0"/>
              </a:rPr>
              <a:t>team </a:t>
            </a:r>
            <a:endParaRPr lang="en-IN" sz="1400" dirty="0">
              <a:latin typeface="Bookman Old Style" panose="02050604050505020204" pitchFamily="18" charset="0"/>
              <a:ea typeface="Calibri" panose="020F0502020204030204" pitchFamily="34" charset="0"/>
              <a:cs typeface="Mangal" panose="02040503050203030202" pitchFamily="18" charset="0"/>
            </a:endParaRPr>
          </a:p>
          <a:p>
            <a:pPr algn="just">
              <a:lnSpc>
                <a:spcPct val="150000"/>
              </a:lnSpc>
            </a:pPr>
            <a:r>
              <a:rPr lang="en-IN" sz="1400" dirty="0" smtClean="0">
                <a:latin typeface="Bookman Old Style" panose="02050604050505020204" pitchFamily="18" charset="0"/>
                <a:ea typeface="Calibri" panose="020F0502020204030204" pitchFamily="34" charset="0"/>
                <a:cs typeface="Mangal" panose="02040503050203030202" pitchFamily="18" charset="0"/>
              </a:rPr>
              <a:t>7,47,375 </a:t>
            </a:r>
            <a:r>
              <a:rPr lang="en-IN" sz="1400" dirty="0">
                <a:latin typeface="Bookman Old Style" panose="02050604050505020204" pitchFamily="18" charset="0"/>
                <a:ea typeface="Calibri" panose="020F0502020204030204" pitchFamily="34" charset="0"/>
                <a:cs typeface="Mangal" panose="02040503050203030202" pitchFamily="18" charset="0"/>
              </a:rPr>
              <a:t>glucose strips have been distributed to 7 districts for 3 months till now. </a:t>
            </a:r>
            <a:endParaRPr lang="en-IN" sz="1400" b="1" dirty="0">
              <a:latin typeface="Bookman Old Style" panose="02050604050505020204" pitchFamily="18" charset="0"/>
              <a:ea typeface="Calibri" panose="020F0502020204030204" pitchFamily="34" charset="0"/>
              <a:cs typeface="Mangal" panose="02040503050203030202" pitchFamily="18" charset="0"/>
            </a:endParaRPr>
          </a:p>
        </p:txBody>
      </p:sp>
      <p:sp>
        <p:nvSpPr>
          <p:cNvPr id="7" name="Right Arrow 6"/>
          <p:cNvSpPr/>
          <p:nvPr/>
        </p:nvSpPr>
        <p:spPr>
          <a:xfrm>
            <a:off x="5836905" y="231870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9560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206067"/>
            <a:ext cx="5157786"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11</a:t>
            </a:r>
            <a:r>
              <a:rPr lang="en-US" baseline="30000" dirty="0" smtClean="0">
                <a:latin typeface="Bookman Old Style" panose="02050604050505020204" pitchFamily="18" charset="0"/>
              </a:rPr>
              <a:t>th</a:t>
            </a:r>
            <a:r>
              <a:rPr lang="en-US" dirty="0" smtClean="0">
                <a:latin typeface="Bookman Old Style" panose="02050604050505020204" pitchFamily="18" charset="0"/>
              </a:rPr>
              <a:t> CRM Observation</a:t>
            </a:r>
            <a:endParaRPr lang="en-US" dirty="0">
              <a:latin typeface="Bookman Old Style" panose="02050604050505020204" pitchFamily="18" charset="0"/>
            </a:endParaRPr>
          </a:p>
        </p:txBody>
      </p:sp>
      <p:sp>
        <p:nvSpPr>
          <p:cNvPr id="4" name="Content Placeholder 3"/>
          <p:cNvSpPr>
            <a:spLocks noGrp="1"/>
          </p:cNvSpPr>
          <p:nvPr>
            <p:ph sz="half" idx="2"/>
          </p:nvPr>
        </p:nvSpPr>
        <p:spPr>
          <a:xfrm>
            <a:off x="839787" y="769284"/>
            <a:ext cx="5157787" cy="5420377"/>
          </a:xfrm>
          <a:solidFill>
            <a:schemeClr val="bg1">
              <a:lumMod val="95000"/>
            </a:schemeClr>
          </a:solidFill>
          <a:ln>
            <a:solidFill>
              <a:schemeClr val="bg2">
                <a:lumMod val="50000"/>
              </a:schemeClr>
            </a:solidFill>
          </a:ln>
        </p:spPr>
        <p:txBody>
          <a:bodyPr>
            <a:normAutofit/>
          </a:bodyPr>
          <a:lstStyle/>
          <a:p>
            <a:pPr marL="457200" indent="-457200">
              <a:lnSpc>
                <a:spcPct val="150000"/>
              </a:lnSpc>
              <a:buFont typeface="+mj-lt"/>
              <a:buAutoNum type="arabicPeriod" startAt="11"/>
            </a:pPr>
            <a:r>
              <a:rPr lang="en-IN" sz="2000" dirty="0" smtClean="0">
                <a:latin typeface="Bookman Old Style" panose="02050604050505020204" pitchFamily="18" charset="0"/>
                <a:ea typeface="Calibri" panose="020F0502020204030204" pitchFamily="34" charset="0"/>
                <a:cs typeface="Mangal" panose="02040503050203030202" pitchFamily="18" charset="0"/>
              </a:rPr>
              <a:t>The </a:t>
            </a:r>
            <a:r>
              <a:rPr lang="en-IN" sz="2000" dirty="0">
                <a:latin typeface="Bookman Old Style" panose="02050604050505020204" pitchFamily="18" charset="0"/>
                <a:ea typeface="Calibri" panose="020F0502020204030204" pitchFamily="34" charset="0"/>
                <a:cs typeface="Mangal" panose="02040503050203030202" pitchFamily="18" charset="0"/>
              </a:rPr>
              <a:t>waiting period for a cataract operation is around 6-7 months.</a:t>
            </a:r>
          </a:p>
          <a:p>
            <a:pPr marL="0" indent="0">
              <a:lnSpc>
                <a:spcPct val="150000"/>
              </a:lnSpc>
              <a:spcAft>
                <a:spcPts val="0"/>
              </a:spcAft>
              <a:buNone/>
            </a:pPr>
            <a:endParaRPr lang="en-IN" sz="2000" dirty="0">
              <a:solidFill>
                <a:srgbClr val="FF0000"/>
              </a:solidFill>
              <a:latin typeface="Bookman Old Style" panose="02050604050505020204" pitchFamily="18" charset="0"/>
              <a:ea typeface="Calibri" panose="020F0502020204030204" pitchFamily="34" charset="0"/>
              <a:cs typeface="Mangal" panose="02040503050203030202" pitchFamily="18" charset="0"/>
            </a:endParaRPr>
          </a:p>
        </p:txBody>
      </p:sp>
      <p:sp>
        <p:nvSpPr>
          <p:cNvPr id="5" name="Text Placeholder 4"/>
          <p:cNvSpPr>
            <a:spLocks noGrp="1"/>
          </p:cNvSpPr>
          <p:nvPr>
            <p:ph type="body" sz="quarter" idx="3"/>
          </p:nvPr>
        </p:nvSpPr>
        <p:spPr>
          <a:xfrm>
            <a:off x="6172200" y="206067"/>
            <a:ext cx="5183188"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Action Taken Report</a:t>
            </a:r>
            <a:endParaRPr lang="en-US" dirty="0">
              <a:latin typeface="Bookman Old Style" panose="02050604050505020204" pitchFamily="18" charset="0"/>
            </a:endParaRP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50000"/>
              </a:schemeClr>
            </a:solidFill>
          </a:ln>
        </p:spPr>
        <p:txBody>
          <a:bodyPr>
            <a:noAutofit/>
          </a:bodyPr>
          <a:lstStyle/>
          <a:p>
            <a:pPr algn="just">
              <a:lnSpc>
                <a:spcPct val="150000"/>
              </a:lnSpc>
            </a:pPr>
            <a:r>
              <a:rPr lang="en-IN" sz="1800" dirty="0" smtClean="0">
                <a:latin typeface="Bookman Old Style" panose="02050604050505020204" pitchFamily="18" charset="0"/>
                <a:ea typeface="Calibri" panose="020F0502020204030204" pitchFamily="34" charset="0"/>
                <a:cs typeface="Mangal" panose="02040503050203030202" pitchFamily="18" charset="0"/>
              </a:rPr>
              <a:t>To </a:t>
            </a:r>
            <a:r>
              <a:rPr lang="en-IN" sz="1800" dirty="0">
                <a:latin typeface="Bookman Old Style" panose="02050604050505020204" pitchFamily="18" charset="0"/>
                <a:ea typeface="Calibri" panose="020F0502020204030204" pitchFamily="34" charset="0"/>
                <a:cs typeface="Mangal" panose="02040503050203030202" pitchFamily="18" charset="0"/>
              </a:rPr>
              <a:t>reduce the waiting period for cataract operations, increase in number of functional OT’s  is in process. Help of medical college is taken.</a:t>
            </a:r>
          </a:p>
          <a:p>
            <a:pPr algn="just">
              <a:lnSpc>
                <a:spcPct val="150000"/>
              </a:lnSpc>
            </a:pPr>
            <a:r>
              <a:rPr lang="en-IN" sz="1800" dirty="0">
                <a:latin typeface="Bookman Old Style" panose="02050604050505020204" pitchFamily="18" charset="0"/>
                <a:ea typeface="Calibri" panose="020F0502020204030204" pitchFamily="34" charset="0"/>
                <a:cs typeface="Mangal" panose="02040503050203030202" pitchFamily="18" charset="0"/>
              </a:rPr>
              <a:t>Capacity and skill building of surgeon with the help of medical colleges  is  in process. </a:t>
            </a:r>
            <a:endParaRPr lang="en-IN" sz="1800" dirty="0" smtClean="0">
              <a:latin typeface="Bookman Old Style" panose="02050604050505020204" pitchFamily="18" charset="0"/>
              <a:ea typeface="Calibri" panose="020F0502020204030204" pitchFamily="34" charset="0"/>
              <a:cs typeface="Mangal" panose="02040503050203030202" pitchFamily="18" charset="0"/>
            </a:endParaRPr>
          </a:p>
          <a:p>
            <a:pPr algn="just">
              <a:lnSpc>
                <a:spcPct val="150000"/>
              </a:lnSpc>
            </a:pPr>
            <a:r>
              <a:rPr lang="en-IN" sz="1800" dirty="0" smtClean="0">
                <a:latin typeface="Bookman Old Style" panose="02050604050505020204" pitchFamily="18" charset="0"/>
                <a:ea typeface="Calibri" panose="020F0502020204030204" pitchFamily="34" charset="0"/>
                <a:cs typeface="Mangal" panose="02040503050203030202" pitchFamily="18" charset="0"/>
              </a:rPr>
              <a:t>It is decided to clear total backlog of state  by December 2019 through </a:t>
            </a:r>
            <a:r>
              <a:rPr lang="en-IN" sz="1800" dirty="0" err="1" smtClean="0">
                <a:latin typeface="Bookman Old Style" panose="02050604050505020204" pitchFamily="18" charset="0"/>
                <a:ea typeface="Calibri" panose="020F0502020204030204" pitchFamily="34" charset="0"/>
                <a:cs typeface="Mangal" panose="02040503050203030202" pitchFamily="18" charset="0"/>
              </a:rPr>
              <a:t>govt</a:t>
            </a:r>
            <a:r>
              <a:rPr lang="en-IN" sz="1800" dirty="0" smtClean="0">
                <a:latin typeface="Bookman Old Style" panose="02050604050505020204" pitchFamily="18" charset="0"/>
                <a:ea typeface="Calibri" panose="020F0502020204030204" pitchFamily="34" charset="0"/>
                <a:cs typeface="Mangal" panose="02040503050203030202" pitchFamily="18" charset="0"/>
              </a:rPr>
              <a:t> and private sector.</a:t>
            </a:r>
            <a:endParaRPr lang="en-IN" sz="1800" dirty="0">
              <a:latin typeface="Bookman Old Style" panose="02050604050505020204" pitchFamily="18" charset="0"/>
              <a:ea typeface="Calibri" panose="020F0502020204030204" pitchFamily="34" charset="0"/>
              <a:cs typeface="Mangal" panose="02040503050203030202" pitchFamily="18" charset="0"/>
            </a:endParaRPr>
          </a:p>
        </p:txBody>
      </p:sp>
      <p:sp>
        <p:nvSpPr>
          <p:cNvPr id="7" name="Right Arrow 6"/>
          <p:cNvSpPr/>
          <p:nvPr/>
        </p:nvSpPr>
        <p:spPr>
          <a:xfrm>
            <a:off x="5836905" y="231870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0402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ookman Old Style" pitchFamily="18" charset="0"/>
              </a:rPr>
              <a:t>DIALYSIS SERVICES</a:t>
            </a:r>
            <a:endParaRPr lang="en-US" dirty="0">
              <a:latin typeface="Bookman Old Style" pitchFamily="18" charset="0"/>
            </a:endParaRPr>
          </a:p>
        </p:txBody>
      </p:sp>
      <p:sp>
        <p:nvSpPr>
          <p:cNvPr id="3" name="Content Placeholder 2"/>
          <p:cNvSpPr>
            <a:spLocks noGrp="1"/>
          </p:cNvSpPr>
          <p:nvPr>
            <p:ph idx="1"/>
          </p:nvPr>
        </p:nvSpPr>
        <p:spPr/>
        <p:txBody>
          <a:bodyPr>
            <a:normAutofit/>
          </a:bodyPr>
          <a:lstStyle/>
          <a:p>
            <a:r>
              <a:rPr lang="en-US" sz="2000" dirty="0">
                <a:latin typeface="Bookman Old Style" panose="02050604050505020204" pitchFamily="18" charset="0"/>
                <a:ea typeface="Calibri" panose="020F0502020204030204" pitchFamily="34" charset="0"/>
                <a:cs typeface="Mangal" panose="02040503050203030202" pitchFamily="18" charset="0"/>
              </a:rPr>
              <a:t>Dialysis services free for all the patients</a:t>
            </a:r>
          </a:p>
          <a:p>
            <a:r>
              <a:rPr lang="en-US" sz="2000" dirty="0">
                <a:latin typeface="Bookman Old Style" panose="02050604050505020204" pitchFamily="18" charset="0"/>
                <a:ea typeface="Calibri" panose="020F0502020204030204" pitchFamily="34" charset="0"/>
                <a:cs typeface="Mangal" panose="02040503050203030202" pitchFamily="18" charset="0"/>
              </a:rPr>
              <a:t>Dialysis machines and RO plants procured from State funds and under CSR</a:t>
            </a:r>
          </a:p>
          <a:p>
            <a:r>
              <a:rPr lang="en-US" sz="2000" dirty="0">
                <a:latin typeface="Bookman Old Style" panose="02050604050505020204" pitchFamily="18" charset="0"/>
                <a:ea typeface="Calibri" panose="020F0502020204030204" pitchFamily="34" charset="0"/>
                <a:cs typeface="Mangal" panose="02040503050203030202" pitchFamily="18" charset="0"/>
              </a:rPr>
              <a:t>Consumables provided to patients from MJPJAY and NHM</a:t>
            </a:r>
          </a:p>
          <a:p>
            <a:r>
              <a:rPr lang="en-US" sz="2000" dirty="0">
                <a:latin typeface="Bookman Old Style" panose="02050604050505020204" pitchFamily="18" charset="0"/>
                <a:ea typeface="Calibri" panose="020F0502020204030204" pitchFamily="34" charset="0"/>
                <a:cs typeface="Mangal" panose="02040503050203030202" pitchFamily="18" charset="0"/>
              </a:rPr>
              <a:t>Nurses and specialists appointed under NHM</a:t>
            </a:r>
          </a:p>
          <a:p>
            <a:r>
              <a:rPr lang="en-US" sz="2000" dirty="0">
                <a:latin typeface="Bookman Old Style" panose="02050604050505020204" pitchFamily="18" charset="0"/>
                <a:ea typeface="Calibri" panose="020F0502020204030204" pitchFamily="34" charset="0"/>
                <a:cs typeface="Mangal" panose="02040503050203030202" pitchFamily="18" charset="0"/>
              </a:rPr>
              <a:t>Equipment maintenance under NHM (through agency)</a:t>
            </a:r>
          </a:p>
          <a:p>
            <a:r>
              <a:rPr lang="en-US" sz="2000" dirty="0">
                <a:latin typeface="Bookman Old Style" panose="02050604050505020204" pitchFamily="18" charset="0"/>
                <a:ea typeface="Calibri" panose="020F0502020204030204" pitchFamily="34" charset="0"/>
                <a:cs typeface="Mangal" panose="02040503050203030202" pitchFamily="18" charset="0"/>
              </a:rPr>
              <a:t>Total 135 machines working at 30 places</a:t>
            </a:r>
            <a:r>
              <a:rPr lang="en-US" sz="2000" dirty="0" smtClean="0">
                <a:latin typeface="Bookman Old Style" panose="02050604050505020204" pitchFamily="18" charset="0"/>
                <a:ea typeface="Calibri" panose="020F0502020204030204" pitchFamily="34" charset="0"/>
                <a:cs typeface="Mangal" panose="02040503050203030202" pitchFamily="18" charset="0"/>
              </a:rPr>
              <a:t>.</a:t>
            </a:r>
            <a:r>
              <a:rPr lang="en-US" sz="2000" dirty="0">
                <a:latin typeface="Bookman Old Style" panose="02050604050505020204" pitchFamily="18" charset="0"/>
                <a:ea typeface="Calibri" panose="020F0502020204030204" pitchFamily="34" charset="0"/>
                <a:cs typeface="Mangal" panose="02040503050203030202" pitchFamily="18" charset="0"/>
              </a:rPr>
              <a:t> </a:t>
            </a:r>
          </a:p>
          <a:p>
            <a:r>
              <a:rPr lang="en-US" sz="2000" dirty="0">
                <a:latin typeface="Bookman Old Style" panose="02050604050505020204" pitchFamily="18" charset="0"/>
                <a:ea typeface="Calibri" panose="020F0502020204030204" pitchFamily="34" charset="0"/>
                <a:cs typeface="Mangal" panose="02040503050203030202" pitchFamily="18" charset="0"/>
              </a:rPr>
              <a:t>Patients benefited – </a:t>
            </a:r>
            <a:r>
              <a:rPr lang="en-US" sz="2000" dirty="0" smtClean="0">
                <a:latin typeface="Bookman Old Style" panose="02050604050505020204" pitchFamily="18" charset="0"/>
                <a:ea typeface="Calibri" panose="020F0502020204030204" pitchFamily="34" charset="0"/>
                <a:cs typeface="Mangal" panose="02040503050203030202" pitchFamily="18" charset="0"/>
              </a:rPr>
              <a:t>7749 patients and 53081 sessions</a:t>
            </a:r>
            <a:endParaRPr lang="en-US" sz="2000" dirty="0">
              <a:latin typeface="Bookman Old Style" panose="02050604050505020204" pitchFamily="18" charset="0"/>
              <a:ea typeface="Calibri" panose="020F0502020204030204" pitchFamily="34" charset="0"/>
              <a:cs typeface="Mangal" panose="02040503050203030202" pitchFamily="18" charset="0"/>
            </a:endParaRPr>
          </a:p>
          <a:p>
            <a:r>
              <a:rPr lang="en-US" sz="2000" dirty="0">
                <a:latin typeface="Bookman Old Style" panose="02050604050505020204" pitchFamily="18" charset="0"/>
                <a:ea typeface="Calibri" panose="020F0502020204030204" pitchFamily="34" charset="0"/>
                <a:cs typeface="Mangal" panose="02040503050203030202" pitchFamily="18" charset="0"/>
              </a:rPr>
              <a:t>Addition of 105 machines under CSR in </a:t>
            </a:r>
            <a:r>
              <a:rPr lang="en-US" sz="2000" dirty="0" smtClean="0">
                <a:latin typeface="Bookman Old Style" panose="02050604050505020204" pitchFamily="18" charset="0"/>
                <a:ea typeface="Calibri" panose="020F0502020204030204" pitchFamily="34" charset="0"/>
                <a:cs typeface="Mangal" panose="02040503050203030202" pitchFamily="18" charset="0"/>
              </a:rPr>
              <a:t>process</a:t>
            </a:r>
          </a:p>
          <a:p>
            <a:endParaRPr lang="en-US" sz="2000" dirty="0">
              <a:latin typeface="Bookman Old Style" panose="02050604050505020204" pitchFamily="18"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1668362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206067"/>
            <a:ext cx="5157786"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11</a:t>
            </a:r>
            <a:r>
              <a:rPr lang="en-US" baseline="30000" dirty="0" smtClean="0">
                <a:latin typeface="Bookman Old Style" panose="02050604050505020204" pitchFamily="18" charset="0"/>
              </a:rPr>
              <a:t>th</a:t>
            </a:r>
            <a:r>
              <a:rPr lang="en-US" dirty="0" smtClean="0">
                <a:latin typeface="Bookman Old Style" panose="02050604050505020204" pitchFamily="18" charset="0"/>
              </a:rPr>
              <a:t> CRM Observation</a:t>
            </a:r>
            <a:endParaRPr lang="en-US" dirty="0">
              <a:latin typeface="Bookman Old Style" panose="02050604050505020204" pitchFamily="18" charset="0"/>
            </a:endParaRPr>
          </a:p>
        </p:txBody>
      </p:sp>
      <p:sp>
        <p:nvSpPr>
          <p:cNvPr id="4" name="Content Placeholder 3"/>
          <p:cNvSpPr>
            <a:spLocks noGrp="1"/>
          </p:cNvSpPr>
          <p:nvPr>
            <p:ph sz="half" idx="2"/>
          </p:nvPr>
        </p:nvSpPr>
        <p:spPr>
          <a:xfrm>
            <a:off x="839787" y="769284"/>
            <a:ext cx="5157787" cy="5420377"/>
          </a:xfrm>
          <a:solidFill>
            <a:schemeClr val="bg1">
              <a:lumMod val="95000"/>
            </a:schemeClr>
          </a:solidFill>
          <a:ln>
            <a:solidFill>
              <a:schemeClr val="bg2">
                <a:lumMod val="50000"/>
              </a:schemeClr>
            </a:solidFill>
          </a:ln>
        </p:spPr>
        <p:txBody>
          <a:bodyPr>
            <a:normAutofit/>
          </a:bodyPr>
          <a:lstStyle/>
          <a:p>
            <a:pPr marL="457200" indent="-457200">
              <a:lnSpc>
                <a:spcPct val="150000"/>
              </a:lnSpc>
              <a:buFont typeface="+mj-lt"/>
              <a:buAutoNum type="arabicPeriod" startAt="15"/>
            </a:pPr>
            <a:r>
              <a:rPr lang="en-IN" sz="2000" dirty="0">
                <a:latin typeface="Bookman Old Style" panose="02050604050505020204" pitchFamily="18" charset="0"/>
                <a:ea typeface="Calibri" panose="020F0502020204030204" pitchFamily="34" charset="0"/>
                <a:cs typeface="Mangal" panose="02040503050203030202" pitchFamily="18" charset="0"/>
              </a:rPr>
              <a:t>The State needs to give special emphasis on urban areas. There is delay in GIS mapping of urban areas of districts</a:t>
            </a:r>
            <a:r>
              <a:rPr lang="en-IN" sz="2000" dirty="0" smtClean="0">
                <a:latin typeface="Bookman Old Style" panose="02050604050505020204" pitchFamily="18" charset="0"/>
                <a:ea typeface="Calibri" panose="020F0502020204030204" pitchFamily="34" charset="0"/>
                <a:cs typeface="Mangal" panose="02040503050203030202" pitchFamily="18" charset="0"/>
              </a:rPr>
              <a:t>.</a:t>
            </a:r>
          </a:p>
          <a:p>
            <a:pPr marL="0" indent="0">
              <a:lnSpc>
                <a:spcPct val="150000"/>
              </a:lnSpc>
              <a:buNone/>
            </a:pPr>
            <a:endParaRPr lang="en-IN" sz="2000" dirty="0" smtClean="0">
              <a:latin typeface="Bookman Old Style" panose="02050604050505020204" pitchFamily="18" charset="0"/>
              <a:ea typeface="Calibri" panose="020F0502020204030204" pitchFamily="34" charset="0"/>
              <a:cs typeface="Mangal" panose="02040503050203030202" pitchFamily="18" charset="0"/>
            </a:endParaRPr>
          </a:p>
          <a:p>
            <a:pPr marL="457200" indent="-457200">
              <a:lnSpc>
                <a:spcPct val="150000"/>
              </a:lnSpc>
              <a:buFont typeface="+mj-lt"/>
              <a:buAutoNum type="arabicPeriod" startAt="16"/>
            </a:pPr>
            <a:r>
              <a:rPr lang="en-IN" sz="2000" dirty="0" smtClean="0">
                <a:latin typeface="Bookman Old Style" panose="02050604050505020204" pitchFamily="18" charset="0"/>
                <a:ea typeface="Calibri" panose="020F0502020204030204" pitchFamily="34" charset="0"/>
                <a:cs typeface="Mangal" panose="02040503050203030202" pitchFamily="18" charset="0"/>
              </a:rPr>
              <a:t>Though </a:t>
            </a:r>
            <a:r>
              <a:rPr lang="en-IN" sz="2000" dirty="0">
                <a:latin typeface="Bookman Old Style" panose="02050604050505020204" pitchFamily="18" charset="0"/>
                <a:ea typeface="Calibri" panose="020F0502020204030204" pitchFamily="34" charset="0"/>
                <a:cs typeface="Mangal" panose="02040503050203030202" pitchFamily="18" charset="0"/>
              </a:rPr>
              <a:t>E-</a:t>
            </a:r>
            <a:r>
              <a:rPr lang="en-IN" sz="2000" dirty="0" err="1">
                <a:latin typeface="Bookman Old Style" panose="02050604050505020204" pitchFamily="18" charset="0"/>
                <a:ea typeface="Calibri" panose="020F0502020204030204" pitchFamily="34" charset="0"/>
                <a:cs typeface="Mangal" panose="02040503050203030202" pitchFamily="18" charset="0"/>
              </a:rPr>
              <a:t>Aushadi</a:t>
            </a:r>
            <a:r>
              <a:rPr lang="en-IN" sz="2000" dirty="0">
                <a:latin typeface="Bookman Old Style" panose="02050604050505020204" pitchFamily="18" charset="0"/>
                <a:ea typeface="Calibri" panose="020F0502020204030204" pitchFamily="34" charset="0"/>
                <a:cs typeface="Mangal" panose="02040503050203030202" pitchFamily="18" charset="0"/>
              </a:rPr>
              <a:t> is implemented in the State but not in UPHCs.</a:t>
            </a:r>
          </a:p>
          <a:p>
            <a:pPr marL="457200" indent="-457200">
              <a:lnSpc>
                <a:spcPct val="150000"/>
              </a:lnSpc>
              <a:spcAft>
                <a:spcPts val="0"/>
              </a:spcAft>
              <a:buFont typeface="+mj-lt"/>
              <a:buAutoNum type="arabicPeriod" startAt="16"/>
            </a:pPr>
            <a:endParaRPr lang="en-IN" sz="2000" dirty="0">
              <a:solidFill>
                <a:srgbClr val="FF0000"/>
              </a:solidFill>
              <a:latin typeface="Bookman Old Style" panose="02050604050505020204" pitchFamily="18" charset="0"/>
              <a:ea typeface="Calibri" panose="020F0502020204030204" pitchFamily="34" charset="0"/>
              <a:cs typeface="Mangal" panose="02040503050203030202" pitchFamily="18" charset="0"/>
            </a:endParaRPr>
          </a:p>
        </p:txBody>
      </p:sp>
      <p:sp>
        <p:nvSpPr>
          <p:cNvPr id="5" name="Text Placeholder 4"/>
          <p:cNvSpPr>
            <a:spLocks noGrp="1"/>
          </p:cNvSpPr>
          <p:nvPr>
            <p:ph type="body" sz="quarter" idx="3"/>
          </p:nvPr>
        </p:nvSpPr>
        <p:spPr>
          <a:xfrm>
            <a:off x="6172200" y="206067"/>
            <a:ext cx="5183188" cy="411956"/>
          </a:xfrm>
          <a:solidFill>
            <a:schemeClr val="accent5">
              <a:lumMod val="20000"/>
              <a:lumOff val="80000"/>
            </a:schemeClr>
          </a:solidFill>
          <a:ln>
            <a:solidFill>
              <a:schemeClr val="bg2">
                <a:lumMod val="50000"/>
              </a:schemeClr>
            </a:solidFill>
          </a:ln>
        </p:spPr>
        <p:txBody>
          <a:bodyPr>
            <a:normAutofit lnSpcReduction="10000"/>
          </a:bodyPr>
          <a:lstStyle/>
          <a:p>
            <a:pPr algn="ctr"/>
            <a:r>
              <a:rPr lang="en-US" dirty="0" smtClean="0">
                <a:latin typeface="Bookman Old Style" panose="02050604050505020204" pitchFamily="18" charset="0"/>
              </a:rPr>
              <a:t>Action Taken Report</a:t>
            </a:r>
            <a:endParaRPr lang="en-US" dirty="0">
              <a:latin typeface="Bookman Old Style" panose="02050604050505020204" pitchFamily="18" charset="0"/>
            </a:endParaRP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50000"/>
              </a:schemeClr>
            </a:solidFill>
          </a:ln>
        </p:spPr>
        <p:txBody>
          <a:bodyPr>
            <a:normAutofit fontScale="85000" lnSpcReduction="20000"/>
          </a:bodyPr>
          <a:lstStyle/>
          <a:p>
            <a:pPr>
              <a:lnSpc>
                <a:spcPct val="150000"/>
              </a:lnSpc>
            </a:pPr>
            <a:r>
              <a:rPr lang="en-IN" sz="2000" dirty="0">
                <a:latin typeface="Bookman Old Style" panose="02050604050505020204" pitchFamily="18" charset="0"/>
                <a:ea typeface="Calibri" panose="020F0502020204030204" pitchFamily="34" charset="0"/>
                <a:cs typeface="Mangal" panose="02040503050203030202" pitchFamily="18" charset="0"/>
              </a:rPr>
              <a:t>GIS mapping already completed for Urban facilities for entire state under HMIS portal except </a:t>
            </a:r>
            <a:r>
              <a:rPr lang="en-IN" sz="2000" dirty="0" err="1">
                <a:latin typeface="Bookman Old Style" panose="02050604050505020204" pitchFamily="18" charset="0"/>
                <a:ea typeface="Calibri" panose="020F0502020204030204" pitchFamily="34" charset="0"/>
                <a:cs typeface="Mangal" panose="02040503050203030202" pitchFamily="18" charset="0"/>
              </a:rPr>
              <a:t>Hinganghat</a:t>
            </a:r>
            <a:r>
              <a:rPr lang="en-IN" sz="2000" dirty="0">
                <a:latin typeface="Bookman Old Style" panose="02050604050505020204" pitchFamily="18" charset="0"/>
                <a:ea typeface="Calibri" panose="020F0502020204030204" pitchFamily="34" charset="0"/>
                <a:cs typeface="Mangal" panose="02040503050203030202" pitchFamily="18" charset="0"/>
              </a:rPr>
              <a:t> and Wardha Council.</a:t>
            </a:r>
            <a:endParaRPr lang="en-US" sz="2000" dirty="0">
              <a:latin typeface="Bookman Old Style" panose="02050604050505020204" pitchFamily="18" charset="0"/>
              <a:ea typeface="Calibri" panose="020F0502020204030204" pitchFamily="34" charset="0"/>
              <a:cs typeface="Mangal" panose="02040503050203030202" pitchFamily="18" charset="0"/>
            </a:endParaRPr>
          </a:p>
          <a:p>
            <a:pPr>
              <a:lnSpc>
                <a:spcPct val="150000"/>
              </a:lnSpc>
            </a:pPr>
            <a:r>
              <a:rPr lang="en-IN" sz="2000" dirty="0">
                <a:latin typeface="Bookman Old Style" panose="02050604050505020204" pitchFamily="18" charset="0"/>
                <a:ea typeface="Calibri" panose="020F0502020204030204" pitchFamily="34" charset="0"/>
                <a:cs typeface="Mangal" panose="02040503050203030202" pitchFamily="18" charset="0"/>
              </a:rPr>
              <a:t>The facilities under these two councils will be mapped within one month</a:t>
            </a:r>
            <a:r>
              <a:rPr lang="en-IN" sz="2400" dirty="0" smtClean="0"/>
              <a:t>.</a:t>
            </a:r>
          </a:p>
          <a:p>
            <a:pPr>
              <a:lnSpc>
                <a:spcPct val="150000"/>
              </a:lnSpc>
            </a:pPr>
            <a:endParaRPr lang="en-IN" sz="2400" dirty="0">
              <a:latin typeface="Bookman Old Style" panose="02050604050505020204" pitchFamily="18" charset="0"/>
            </a:endParaRPr>
          </a:p>
          <a:p>
            <a:pPr>
              <a:lnSpc>
                <a:spcPct val="150000"/>
              </a:lnSpc>
            </a:pPr>
            <a:r>
              <a:rPr lang="en-IN" sz="2100" dirty="0" smtClean="0">
                <a:latin typeface="Bookman Old Style" panose="02050604050505020204" pitchFamily="18" charset="0"/>
              </a:rPr>
              <a:t>Currently </a:t>
            </a:r>
            <a:r>
              <a:rPr lang="en-IN" sz="2100" dirty="0" smtClean="0">
                <a:latin typeface="Bookman Old Style" panose="02050604050505020204" pitchFamily="18" charset="0"/>
                <a:ea typeface="Calibri" panose="020F0502020204030204" pitchFamily="34" charset="0"/>
                <a:cs typeface="Mangal" panose="02040503050203030202" pitchFamily="18" charset="0"/>
              </a:rPr>
              <a:t>E-</a:t>
            </a:r>
            <a:r>
              <a:rPr lang="en-IN" sz="2100" dirty="0" err="1" smtClean="0">
                <a:latin typeface="Bookman Old Style" panose="02050604050505020204" pitchFamily="18" charset="0"/>
                <a:ea typeface="Calibri" panose="020F0502020204030204" pitchFamily="34" charset="0"/>
                <a:cs typeface="Mangal" panose="02040503050203030202" pitchFamily="18" charset="0"/>
              </a:rPr>
              <a:t>Aushadhi</a:t>
            </a:r>
            <a:r>
              <a:rPr lang="en-IN" sz="2100" dirty="0" smtClean="0">
                <a:latin typeface="Bookman Old Style" panose="02050604050505020204" pitchFamily="18" charset="0"/>
                <a:ea typeface="Calibri" panose="020F0502020204030204" pitchFamily="34" charset="0"/>
                <a:cs typeface="Mangal" panose="02040503050203030202" pitchFamily="18" charset="0"/>
              </a:rPr>
              <a:t> software is not started at </a:t>
            </a:r>
            <a:r>
              <a:rPr lang="en-IN" sz="2100" dirty="0" smtClean="0">
                <a:latin typeface="Bookman Old Style" panose="02050604050505020204" pitchFamily="18" charset="0"/>
              </a:rPr>
              <a:t>UPHC level. There are issues like own building, lack of computer hardware and internet connectivity in UPHCs. As soon as these issues are sorted&lt; E- Aushadhi will be extended to UPHCs also.</a:t>
            </a:r>
            <a:endParaRPr lang="en-IN" sz="2400" dirty="0">
              <a:latin typeface="Bookman Old Style" panose="02050604050505020204" pitchFamily="18" charset="0"/>
            </a:endParaRPr>
          </a:p>
        </p:txBody>
      </p:sp>
      <p:sp>
        <p:nvSpPr>
          <p:cNvPr id="7" name="Right Arrow 6"/>
          <p:cNvSpPr/>
          <p:nvPr/>
        </p:nvSpPr>
        <p:spPr>
          <a:xfrm>
            <a:off x="5836905" y="231870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1099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7704"/>
            <a:ext cx="10515600" cy="1013299"/>
          </a:xfrm>
          <a:ln>
            <a:solidFill>
              <a:schemeClr val="bg2">
                <a:lumMod val="75000"/>
              </a:schemeClr>
            </a:solidFill>
          </a:ln>
        </p:spPr>
        <p:txBody>
          <a:bodyPr>
            <a:normAutofit fontScale="90000"/>
          </a:bodyPr>
          <a:lstStyle/>
          <a:p>
            <a:r>
              <a:rPr lang="en-US" sz="3200" dirty="0" smtClean="0">
                <a:solidFill>
                  <a:schemeClr val="accent1">
                    <a:lumMod val="75000"/>
                  </a:schemeClr>
                </a:solidFill>
                <a:latin typeface="Bookman Old Style" panose="02050604050505020204" pitchFamily="18" charset="0"/>
              </a:rPr>
              <a:t>17. 11th </a:t>
            </a:r>
            <a:r>
              <a:rPr lang="en-US" sz="3200" dirty="0">
                <a:solidFill>
                  <a:schemeClr val="accent1">
                    <a:lumMod val="75000"/>
                  </a:schemeClr>
                </a:solidFill>
                <a:latin typeface="Bookman Old Style" panose="02050604050505020204" pitchFamily="18" charset="0"/>
              </a:rPr>
              <a:t>CRM Observation:- </a:t>
            </a:r>
            <a:r>
              <a:rPr lang="en-IN" sz="3200" dirty="0">
                <a:latin typeface="Bookman Old Style" pitchFamily="18" charset="0"/>
              </a:rPr>
              <a:t>Implementation of NUHM at UPHCs in all its aspects needs to be expedited.</a:t>
            </a:r>
            <a:endParaRPr lang="en-US" sz="3200" dirty="0">
              <a:solidFill>
                <a:schemeClr val="accent1">
                  <a:lumMod val="75000"/>
                </a:schemeClr>
              </a:solidFill>
              <a:latin typeface="Bookman Old Style" panose="02050604050505020204" pitchFamily="18" charset="0"/>
            </a:endParaRPr>
          </a:p>
        </p:txBody>
      </p:sp>
      <p:sp>
        <p:nvSpPr>
          <p:cNvPr id="3" name="Content Placeholder 2"/>
          <p:cNvSpPr>
            <a:spLocks noGrp="1"/>
          </p:cNvSpPr>
          <p:nvPr>
            <p:ph idx="1"/>
          </p:nvPr>
        </p:nvSpPr>
        <p:spPr>
          <a:xfrm>
            <a:off x="838200" y="1296536"/>
            <a:ext cx="10515600" cy="5062699"/>
          </a:xfrm>
          <a:solidFill>
            <a:schemeClr val="bg1">
              <a:lumMod val="95000"/>
            </a:schemeClr>
          </a:solidFill>
          <a:ln>
            <a:solidFill>
              <a:schemeClr val="bg2">
                <a:lumMod val="75000"/>
              </a:schemeClr>
            </a:solidFill>
          </a:ln>
        </p:spPr>
        <p:txBody>
          <a:bodyPr>
            <a:noAutofit/>
          </a:bodyPr>
          <a:lstStyle/>
          <a:p>
            <a:pPr>
              <a:lnSpc>
                <a:spcPct val="150000"/>
              </a:lnSpc>
            </a:pPr>
            <a:r>
              <a:rPr lang="en-IN" sz="1800" dirty="0">
                <a:latin typeface="Bookman Old Style" pitchFamily="18" charset="0"/>
              </a:rPr>
              <a:t>A state level team has been formed to review the physical and financial progress and related issues if any at facility. Issues found during the visit are followed up with concerned state program officer for necessary action. Letters </a:t>
            </a:r>
            <a:r>
              <a:rPr lang="en-IN" sz="1800" dirty="0" smtClean="0">
                <a:latin typeface="Bookman Old Style" pitchFamily="18" charset="0"/>
              </a:rPr>
              <a:t>have </a:t>
            </a:r>
            <a:r>
              <a:rPr lang="en-IN" sz="1800" dirty="0">
                <a:latin typeface="Bookman Old Style" pitchFamily="18" charset="0"/>
              </a:rPr>
              <a:t>been issued to ULB’s to address any banking related issues. Funds transfer to implementing </a:t>
            </a:r>
            <a:r>
              <a:rPr lang="en-IN" sz="1800" dirty="0" smtClean="0">
                <a:latin typeface="Bookman Old Style" pitchFamily="18" charset="0"/>
              </a:rPr>
              <a:t>units </a:t>
            </a:r>
            <a:r>
              <a:rPr lang="en-IN" sz="1800" dirty="0">
                <a:latin typeface="Bookman Old Style" pitchFamily="18" charset="0"/>
              </a:rPr>
              <a:t>have been recommended during the visits</a:t>
            </a:r>
            <a:r>
              <a:rPr lang="en-IN" sz="1800" dirty="0" smtClean="0">
                <a:latin typeface="Bookman Old Style" pitchFamily="18" charset="0"/>
              </a:rPr>
              <a:t>.</a:t>
            </a:r>
          </a:p>
          <a:p>
            <a:pPr>
              <a:lnSpc>
                <a:spcPct val="150000"/>
              </a:lnSpc>
            </a:pPr>
            <a:r>
              <a:rPr lang="en-IN" sz="1800" dirty="0" smtClean="0">
                <a:latin typeface="Bookman Old Style" pitchFamily="18" charset="0"/>
              </a:rPr>
              <a:t>Mira </a:t>
            </a:r>
            <a:r>
              <a:rPr lang="en-IN" sz="1800" dirty="0" err="1" smtClean="0">
                <a:latin typeface="Bookman Old Style" pitchFamily="18" charset="0"/>
              </a:rPr>
              <a:t>Bhayndar</a:t>
            </a:r>
            <a:r>
              <a:rPr lang="en-IN" sz="1800" dirty="0" smtClean="0">
                <a:latin typeface="Bookman Old Style" pitchFamily="18" charset="0"/>
              </a:rPr>
              <a:t> </a:t>
            </a:r>
            <a:r>
              <a:rPr lang="en-IN" sz="1800" dirty="0" smtClean="0">
                <a:latin typeface="Bookman Old Style" pitchFamily="18" charset="0"/>
              </a:rPr>
              <a:t>has appointed doctors and paramedics by addition of its own funds in </a:t>
            </a:r>
            <a:r>
              <a:rPr lang="en-IN" sz="1800" dirty="0" smtClean="0">
                <a:latin typeface="Bookman Old Style" pitchFamily="18" charset="0"/>
              </a:rPr>
              <a:t>addition </a:t>
            </a:r>
            <a:r>
              <a:rPr lang="en-IN" sz="1800" dirty="0" smtClean="0">
                <a:latin typeface="Bookman Old Style" pitchFamily="18" charset="0"/>
              </a:rPr>
              <a:t>to NUHM funds. </a:t>
            </a:r>
          </a:p>
          <a:p>
            <a:pPr>
              <a:lnSpc>
                <a:spcPct val="150000"/>
              </a:lnSpc>
            </a:pPr>
            <a:endParaRPr lang="en-IN" sz="1800" dirty="0" smtClean="0">
              <a:latin typeface="Bookman Old Style" pitchFamily="18" charset="0"/>
            </a:endParaRPr>
          </a:p>
        </p:txBody>
      </p:sp>
    </p:spTree>
    <p:extLst>
      <p:ext uri="{BB962C8B-B14F-4D97-AF65-F5344CB8AC3E}">
        <p14:creationId xmlns:p14="http://schemas.microsoft.com/office/powerpoint/2010/main" val="2744067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797" y="187705"/>
            <a:ext cx="10726003" cy="917764"/>
          </a:xfrm>
          <a:ln>
            <a:solidFill>
              <a:schemeClr val="bg2">
                <a:lumMod val="75000"/>
              </a:schemeClr>
            </a:solidFill>
          </a:ln>
        </p:spPr>
        <p:txBody>
          <a:bodyPr>
            <a:noAutofit/>
          </a:bodyPr>
          <a:lstStyle/>
          <a:p>
            <a:pPr algn="ctr"/>
            <a:r>
              <a:rPr lang="en-US" sz="2400" dirty="0" smtClean="0">
                <a:solidFill>
                  <a:schemeClr val="accent1">
                    <a:lumMod val="75000"/>
                  </a:schemeClr>
                </a:solidFill>
                <a:latin typeface="Bookman Old Style" panose="02050604050505020204" pitchFamily="18" charset="0"/>
              </a:rPr>
              <a:t>17. 11th CRM Observation:-“</a:t>
            </a:r>
            <a:r>
              <a:rPr lang="en-IN" sz="2400" dirty="0" smtClean="0">
                <a:latin typeface="Bookman Old Style" pitchFamily="18" charset="0"/>
              </a:rPr>
              <a:t>Co-ordination </a:t>
            </a:r>
            <a:r>
              <a:rPr lang="en-IN" sz="2400" dirty="0">
                <a:latin typeface="Bookman Old Style" pitchFamily="18" charset="0"/>
              </a:rPr>
              <a:t>between UH- ULB and district team to be ensured for strengthening NUHM.</a:t>
            </a:r>
            <a:r>
              <a:rPr lang="en-IN" sz="2400" dirty="0"/>
              <a:t> </a:t>
            </a:r>
            <a:r>
              <a:rPr lang="en-US" sz="2400" dirty="0" smtClean="0">
                <a:solidFill>
                  <a:schemeClr val="accent1">
                    <a:lumMod val="75000"/>
                  </a:schemeClr>
                </a:solidFill>
                <a:latin typeface="Bookman Old Style" panose="02050604050505020204" pitchFamily="18" charset="0"/>
              </a:rPr>
              <a:t>”</a:t>
            </a:r>
            <a:endParaRPr lang="en-US" sz="2400" dirty="0">
              <a:solidFill>
                <a:schemeClr val="accent1">
                  <a:lumMod val="75000"/>
                </a:schemeClr>
              </a:solidFill>
              <a:latin typeface="Bookman Old Style" panose="02050604050505020204" pitchFamily="18" charset="0"/>
            </a:endParaRPr>
          </a:p>
        </p:txBody>
      </p:sp>
      <p:sp>
        <p:nvSpPr>
          <p:cNvPr id="3" name="Content Placeholder 2"/>
          <p:cNvSpPr>
            <a:spLocks noGrp="1"/>
          </p:cNvSpPr>
          <p:nvPr>
            <p:ph idx="1"/>
          </p:nvPr>
        </p:nvSpPr>
        <p:spPr>
          <a:xfrm>
            <a:off x="627797" y="1299430"/>
            <a:ext cx="10726003" cy="5295333"/>
          </a:xfrm>
          <a:solidFill>
            <a:schemeClr val="bg1">
              <a:lumMod val="95000"/>
            </a:schemeClr>
          </a:solidFill>
          <a:ln>
            <a:solidFill>
              <a:schemeClr val="bg2">
                <a:lumMod val="75000"/>
              </a:schemeClr>
            </a:solidFill>
          </a:ln>
        </p:spPr>
        <p:txBody>
          <a:bodyPr>
            <a:noAutofit/>
          </a:bodyPr>
          <a:lstStyle/>
          <a:p>
            <a:pPr>
              <a:lnSpc>
                <a:spcPct val="150000"/>
              </a:lnSpc>
            </a:pPr>
            <a:r>
              <a:rPr lang="en-IN" sz="1500" dirty="0">
                <a:latin typeface="Bookman Old Style" pitchFamily="18" charset="0"/>
              </a:rPr>
              <a:t>After the CRM visit an orientation/ review meeting had been organized by SHS Maharashtra on 30</a:t>
            </a:r>
            <a:r>
              <a:rPr lang="en-IN" sz="1500" baseline="30000" dirty="0">
                <a:latin typeface="Bookman Old Style" pitchFamily="18" charset="0"/>
              </a:rPr>
              <a:t>th</a:t>
            </a:r>
            <a:r>
              <a:rPr lang="en-IN" sz="1500" dirty="0">
                <a:latin typeface="Bookman Old Style" pitchFamily="18" charset="0"/>
              </a:rPr>
              <a:t> November 2017 for Commissioner Municipal Corporation, Chief Officers of Municipal Councils with regard to implement corrective action to bring improvement in NUHM programme. Along with this following activities are also undertaken regularly:</a:t>
            </a:r>
            <a:endParaRPr lang="en-US" sz="1500" dirty="0">
              <a:latin typeface="Bookman Old Style" pitchFamily="18" charset="0"/>
            </a:endParaRPr>
          </a:p>
          <a:p>
            <a:pPr lvl="1">
              <a:lnSpc>
                <a:spcPct val="150000"/>
              </a:lnSpc>
            </a:pPr>
            <a:r>
              <a:rPr lang="en-IN" sz="1600" dirty="0">
                <a:latin typeface="Bookman Old Style" pitchFamily="18" charset="0"/>
              </a:rPr>
              <a:t>Regular review meeting with ULB’s at State </a:t>
            </a:r>
            <a:endParaRPr lang="en-US" sz="1600" dirty="0">
              <a:latin typeface="Bookman Old Style" pitchFamily="18" charset="0"/>
            </a:endParaRPr>
          </a:p>
          <a:p>
            <a:pPr lvl="1">
              <a:lnSpc>
                <a:spcPct val="150000"/>
              </a:lnSpc>
            </a:pPr>
            <a:r>
              <a:rPr lang="en-IN" sz="1600" dirty="0">
                <a:latin typeface="Bookman Old Style" pitchFamily="18" charset="0"/>
              </a:rPr>
              <a:t>Review meeting of NUHM every month by Divisional Commissioner.</a:t>
            </a:r>
            <a:endParaRPr lang="en-US" sz="1600" dirty="0">
              <a:latin typeface="Bookman Old Style" pitchFamily="18" charset="0"/>
            </a:endParaRPr>
          </a:p>
          <a:p>
            <a:pPr lvl="1">
              <a:lnSpc>
                <a:spcPct val="150000"/>
              </a:lnSpc>
            </a:pPr>
            <a:r>
              <a:rPr lang="en-IN" sz="1600" dirty="0">
                <a:latin typeface="Bookman Old Style" pitchFamily="18" charset="0"/>
              </a:rPr>
              <a:t>Periodic review meetings involving ULBS's and public health department at the district level by the District Collector.</a:t>
            </a:r>
            <a:endParaRPr lang="en-US" sz="1600" dirty="0">
              <a:latin typeface="Bookman Old Style" pitchFamily="18" charset="0"/>
            </a:endParaRPr>
          </a:p>
          <a:p>
            <a:pPr lvl="1">
              <a:lnSpc>
                <a:spcPct val="150000"/>
              </a:lnSpc>
            </a:pPr>
            <a:r>
              <a:rPr lang="en-IN" sz="1600" dirty="0">
                <a:latin typeface="Bookman Old Style" pitchFamily="18" charset="0"/>
              </a:rPr>
              <a:t>Regular review meeting by District Health Officer of districts.</a:t>
            </a:r>
            <a:endParaRPr lang="en-US" sz="1600" dirty="0">
              <a:latin typeface="Bookman Old Style" pitchFamily="18" charset="0"/>
            </a:endParaRPr>
          </a:p>
          <a:p>
            <a:pPr lvl="1">
              <a:lnSpc>
                <a:spcPct val="150000"/>
              </a:lnSpc>
            </a:pPr>
            <a:r>
              <a:rPr lang="en-IN" sz="1600" dirty="0">
                <a:latin typeface="Bookman Old Style" pitchFamily="18" charset="0"/>
              </a:rPr>
              <a:t>District NHM team assigned the responsibility of implementation of NUHM in Councils and CB’s.</a:t>
            </a:r>
            <a:endParaRPr lang="en-US" sz="1600" dirty="0">
              <a:latin typeface="Bookman Old Style" pitchFamily="18" charset="0"/>
            </a:endParaRPr>
          </a:p>
          <a:p>
            <a:pPr>
              <a:lnSpc>
                <a:spcPct val="150000"/>
              </a:lnSpc>
            </a:pPr>
            <a:r>
              <a:rPr lang="en-IN" sz="1500" dirty="0">
                <a:latin typeface="Bookman Old Style" pitchFamily="18" charset="0"/>
              </a:rPr>
              <a:t>The specialists required for giving services of OBS </a:t>
            </a:r>
            <a:r>
              <a:rPr lang="en-IN" sz="1500" dirty="0" err="1">
                <a:latin typeface="Bookman Old Style" pitchFamily="18" charset="0"/>
              </a:rPr>
              <a:t>Gynaec</a:t>
            </a:r>
            <a:r>
              <a:rPr lang="en-IN" sz="1500" dirty="0">
                <a:latin typeface="Bookman Old Style" pitchFamily="18" charset="0"/>
              </a:rPr>
              <a:t> for areas with high demand was proposed in PIP 2017-18 but was not approved by </a:t>
            </a:r>
            <a:r>
              <a:rPr lang="en-IN" sz="1500" dirty="0" err="1" smtClean="0">
                <a:latin typeface="Bookman Old Style" pitchFamily="18" charset="0"/>
              </a:rPr>
              <a:t>GoI</a:t>
            </a:r>
            <a:r>
              <a:rPr lang="en-IN" sz="1500" dirty="0" smtClean="0">
                <a:latin typeface="Bookman Old Style" pitchFamily="18" charset="0"/>
              </a:rPr>
              <a:t>.</a:t>
            </a:r>
            <a:r>
              <a:rPr lang="en-US" sz="1500" dirty="0">
                <a:latin typeface="Bookman Old Style" pitchFamily="18" charset="0"/>
              </a:rPr>
              <a:t> </a:t>
            </a:r>
            <a:r>
              <a:rPr lang="en-IN" sz="1500" dirty="0" smtClean="0">
                <a:latin typeface="Bookman Old Style" pitchFamily="18" charset="0"/>
              </a:rPr>
              <a:t>Subsequently</a:t>
            </a:r>
            <a:r>
              <a:rPr lang="en-IN" sz="1500" dirty="0">
                <a:latin typeface="Bookman Old Style" pitchFamily="18" charset="0"/>
              </a:rPr>
              <a:t>, it will be proposed again in PIP 2018-19.</a:t>
            </a:r>
            <a:endParaRPr lang="en-US" sz="1500" dirty="0">
              <a:latin typeface="Bookman Old Style" pitchFamily="18" charset="0"/>
            </a:endParaRPr>
          </a:p>
          <a:p>
            <a:pPr algn="just">
              <a:lnSpc>
                <a:spcPct val="150000"/>
              </a:lnSpc>
            </a:pPr>
            <a:endParaRPr lang="en-US" sz="1500" dirty="0">
              <a:solidFill>
                <a:schemeClr val="accent1">
                  <a:lumMod val="75000"/>
                </a:schemeClr>
              </a:solidFill>
              <a:latin typeface="Bookman Old Style" panose="02050604050505020204" pitchFamily="18" charset="0"/>
              <a:ea typeface="+mj-ea"/>
              <a:cs typeface="+mj-cs"/>
            </a:endParaRPr>
          </a:p>
        </p:txBody>
      </p:sp>
    </p:spTree>
    <p:extLst>
      <p:ext uri="{BB962C8B-B14F-4D97-AF65-F5344CB8AC3E}">
        <p14:creationId xmlns:p14="http://schemas.microsoft.com/office/powerpoint/2010/main" val="18324682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Bookman Old Style" pitchFamily="18" charset="0"/>
              </a:rPr>
              <a:t>RCH PORTAL ENTRY STRENGTHNING</a:t>
            </a:r>
            <a:endParaRPr lang="en-US" sz="4000" dirty="0">
              <a:latin typeface="Bookman Old Style" pitchFamily="18" charset="0"/>
            </a:endParaRPr>
          </a:p>
        </p:txBody>
      </p:sp>
      <p:sp>
        <p:nvSpPr>
          <p:cNvPr id="3" name="Content Placeholder 2"/>
          <p:cNvSpPr>
            <a:spLocks noGrp="1"/>
          </p:cNvSpPr>
          <p:nvPr>
            <p:ph idx="1"/>
          </p:nvPr>
        </p:nvSpPr>
        <p:spPr/>
        <p:txBody>
          <a:bodyPr/>
          <a:lstStyle/>
          <a:p>
            <a:r>
              <a:rPr lang="en-US" dirty="0" smtClean="0">
                <a:latin typeface="Bookman Old Style" pitchFamily="18" charset="0"/>
              </a:rPr>
              <a:t>Pilot project implemented in Pune district.</a:t>
            </a:r>
          </a:p>
          <a:p>
            <a:r>
              <a:rPr lang="en-US" dirty="0" smtClean="0">
                <a:latin typeface="Bookman Old Style" pitchFamily="18" charset="0"/>
              </a:rPr>
              <a:t>Data entry services hired (the operator is supposed to provide person, laptop, internet connection and printouts)</a:t>
            </a:r>
          </a:p>
          <a:p>
            <a:r>
              <a:rPr lang="en-US" dirty="0" smtClean="0">
                <a:latin typeface="Bookman Old Style" pitchFamily="18" charset="0"/>
              </a:rPr>
              <a:t>Payment based on number of </a:t>
            </a:r>
            <a:r>
              <a:rPr lang="en-US" dirty="0" smtClean="0">
                <a:latin typeface="Bookman Old Style" pitchFamily="18" charset="0"/>
              </a:rPr>
              <a:t>beneficiaries</a:t>
            </a:r>
            <a:endParaRPr lang="en-US" dirty="0" smtClean="0">
              <a:latin typeface="Bookman Old Style" pitchFamily="18" charset="0"/>
            </a:endParaRPr>
          </a:p>
          <a:p>
            <a:r>
              <a:rPr lang="en-US" dirty="0" smtClean="0">
                <a:latin typeface="Bookman Old Style" pitchFamily="18" charset="0"/>
              </a:rPr>
              <a:t>ANM and DEO service provider entering data together.</a:t>
            </a:r>
          </a:p>
          <a:p>
            <a:r>
              <a:rPr lang="en-US" dirty="0" smtClean="0">
                <a:latin typeface="Bookman Old Style" pitchFamily="18" charset="0"/>
              </a:rPr>
              <a:t>Out of total, 90% entries updated in Pune district.</a:t>
            </a:r>
          </a:p>
          <a:p>
            <a:r>
              <a:rPr lang="en-US" dirty="0" smtClean="0">
                <a:latin typeface="Bookman Old Style" pitchFamily="18" charset="0"/>
              </a:rPr>
              <a:t>Considering the effect, project being extended to other districts of State.</a:t>
            </a:r>
          </a:p>
          <a:p>
            <a:endParaRPr lang="en-US" dirty="0">
              <a:latin typeface="Bookman Old Style" pitchFamily="18" charset="0"/>
            </a:endParaRPr>
          </a:p>
        </p:txBody>
      </p:sp>
    </p:spTree>
    <p:extLst>
      <p:ext uri="{BB962C8B-B14F-4D97-AF65-F5344CB8AC3E}">
        <p14:creationId xmlns:p14="http://schemas.microsoft.com/office/powerpoint/2010/main" val="1729160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D65C1A1C-79D2-461F-B799-EFB0A5F4EDB7}"/>
              </a:ext>
            </a:extLst>
          </p:cNvPr>
          <p:cNvSpPr/>
          <p:nvPr/>
        </p:nvSpPr>
        <p:spPr>
          <a:xfrm>
            <a:off x="508000" y="377897"/>
            <a:ext cx="10972800" cy="584775"/>
          </a:xfrm>
          <a:prstGeom prst="rect">
            <a:avLst/>
          </a:prstGeom>
          <a:solidFill>
            <a:schemeClr val="accent5">
              <a:lumMod val="40000"/>
              <a:lumOff val="60000"/>
            </a:schemeClr>
          </a:solidFill>
        </p:spPr>
        <p:txBody>
          <a:bodyPr>
            <a:spAutoFit/>
          </a:bodyPr>
          <a:lstStyle/>
          <a:p>
            <a:pPr algn="ctr" fontAlgn="auto">
              <a:spcBef>
                <a:spcPts val="0"/>
              </a:spcBef>
              <a:spcAft>
                <a:spcPts val="0"/>
              </a:spcAft>
              <a:defRPr/>
            </a:pPr>
            <a:r>
              <a:rPr lang="en-US" sz="3200" b="1" u="sng" dirty="0">
                <a:solidFill>
                  <a:srgbClr val="000000"/>
                </a:solidFill>
                <a:latin typeface="Book Antiqua" pitchFamily="18" charset="0"/>
                <a:ea typeface="Times New Roman" pitchFamily="18" charset="0"/>
                <a:cs typeface="Mangal" pitchFamily="18" charset="0"/>
              </a:rPr>
              <a:t>Reproductive &amp; Child Health Programme</a:t>
            </a:r>
          </a:p>
        </p:txBody>
      </p:sp>
      <p:graphicFrame>
        <p:nvGraphicFramePr>
          <p:cNvPr id="5" name="Table 4">
            <a:extLst>
              <a:ext uri="{FF2B5EF4-FFF2-40B4-BE49-F238E27FC236}">
                <a16:creationId xmlns="" xmlns:a16="http://schemas.microsoft.com/office/drawing/2014/main" id="{4B004478-03BB-40BC-8B3F-2C55E5238AEC}"/>
              </a:ext>
            </a:extLst>
          </p:cNvPr>
          <p:cNvGraphicFramePr>
            <a:graphicFrameLocks noGrp="1"/>
          </p:cNvGraphicFramePr>
          <p:nvPr>
            <p:extLst>
              <p:ext uri="{D42A27DB-BD31-4B8C-83A1-F6EECF244321}">
                <p14:modId xmlns:p14="http://schemas.microsoft.com/office/powerpoint/2010/main" val="3001021382"/>
              </p:ext>
            </p:extLst>
          </p:nvPr>
        </p:nvGraphicFramePr>
        <p:xfrm>
          <a:off x="198967" y="1783640"/>
          <a:ext cx="11794067" cy="4102958"/>
        </p:xfrm>
        <a:graphic>
          <a:graphicData uri="http://schemas.openxmlformats.org/drawingml/2006/table">
            <a:tbl>
              <a:tblPr/>
              <a:tblGrid>
                <a:gridCol w="4341771">
                  <a:extLst>
                    <a:ext uri="{9D8B030D-6E8A-4147-A177-3AD203B41FA5}">
                      <a16:colId xmlns="" xmlns:a16="http://schemas.microsoft.com/office/drawing/2014/main" val="20000"/>
                    </a:ext>
                  </a:extLst>
                </a:gridCol>
                <a:gridCol w="3523640">
                  <a:extLst>
                    <a:ext uri="{9D8B030D-6E8A-4147-A177-3AD203B41FA5}">
                      <a16:colId xmlns="" xmlns:a16="http://schemas.microsoft.com/office/drawing/2014/main" val="20001"/>
                    </a:ext>
                  </a:extLst>
                </a:gridCol>
                <a:gridCol w="3928656">
                  <a:extLst>
                    <a:ext uri="{9D8B030D-6E8A-4147-A177-3AD203B41FA5}">
                      <a16:colId xmlns="" xmlns:a16="http://schemas.microsoft.com/office/drawing/2014/main" val="20002"/>
                    </a:ext>
                  </a:extLst>
                </a:gridCol>
              </a:tblGrid>
              <a:tr h="393247">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Times New Roman" pitchFamily="18" charset="0"/>
                          <a:cs typeface="Mangal" pitchFamily="18" charset="0"/>
                        </a:rPr>
                        <a:t>Present Status of important indicators</a:t>
                      </a: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E4BD"/>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89556" marR="89556" marT="44778" marB="4477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E4BD"/>
                    </a:solidFill>
                  </a:tcPr>
                </a:tc>
                <a:tc hMerge="1">
                  <a:txBody>
                    <a:bodyPr/>
                    <a:lstStyle/>
                    <a:p>
                      <a:endParaRPr lang="en-US"/>
                    </a:p>
                  </a:txBody>
                  <a:tcPr/>
                </a:tc>
                <a:extLst>
                  <a:ext uri="{0D108BD9-81ED-4DB2-BD59-A6C34878D82A}">
                    <a16:rowId xmlns="" xmlns:a16="http://schemas.microsoft.com/office/drawing/2014/main" val="10000"/>
                  </a:ext>
                </a:extLst>
              </a:tr>
              <a:tr h="393247">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Indicator</a:t>
                      </a: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India</a:t>
                      </a: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Maharashtra</a:t>
                      </a: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 xmlns:a16="http://schemas.microsoft.com/office/drawing/2014/main" val="10001"/>
                  </a:ext>
                </a:extLst>
              </a:tr>
              <a:tr h="4669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MMR*</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algn="ctr" fontAlgn="base">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130</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algn="ctr" fontAlgn="base">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61</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 xmlns:a16="http://schemas.microsoft.com/office/drawing/2014/main" val="10002"/>
                  </a:ext>
                </a:extLst>
              </a:tr>
              <a:tr h="4669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U 5 MR **</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algn="ctr" fontAlgn="base">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39</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algn="ctr" fontAlgn="base">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21</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40000"/>
                        <a:lumOff val="60000"/>
                      </a:schemeClr>
                    </a:solidFill>
                  </a:tcPr>
                </a:tc>
                <a:extLst>
                  <a:ext uri="{0D108BD9-81ED-4DB2-BD59-A6C34878D82A}">
                    <a16:rowId xmlns="" xmlns:a16="http://schemas.microsoft.com/office/drawing/2014/main" val="10003"/>
                  </a:ext>
                </a:extLst>
              </a:tr>
              <a:tr h="4669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IMR**</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34</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19</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 xmlns:a16="http://schemas.microsoft.com/office/drawing/2014/main" val="10004"/>
                  </a:ext>
                </a:extLst>
              </a:tr>
              <a:tr h="4669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NMR**</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24</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13</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 xmlns:a16="http://schemas.microsoft.com/office/drawing/2014/main" val="10005"/>
                  </a:ext>
                </a:extLst>
              </a:tr>
              <a:tr h="4669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TFR**</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2.3</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algn="ctr" defTabSz="914400" rtl="0" eaLnBrk="1" fontAlgn="base" latinLnBrk="0" hangingPunct="1">
                        <a:lnSpc>
                          <a:spcPct val="125000"/>
                        </a:lnSpc>
                        <a:spcBef>
                          <a:spcPts val="0"/>
                        </a:spcBef>
                        <a:spcAft>
                          <a:spcPts val="0"/>
                        </a:spcAft>
                      </a:pPr>
                      <a:r>
                        <a:rPr kumimoji="0" lang="en-US" sz="2400" b="0" i="0" u="none" strike="noStrike" kern="1200" cap="none" normalizeH="0" baseline="0" dirty="0">
                          <a:ln>
                            <a:noFill/>
                          </a:ln>
                          <a:solidFill>
                            <a:srgbClr val="000000"/>
                          </a:solidFill>
                          <a:effectLst/>
                          <a:latin typeface="Times New Roman" pitchFamily="18" charset="0"/>
                          <a:ea typeface="Times New Roman" pitchFamily="18" charset="0"/>
                          <a:cs typeface="Mangal" pitchFamily="18" charset="0"/>
                        </a:rPr>
                        <a:t>1.8</a:t>
                      </a:r>
                    </a:p>
                  </a:txBody>
                  <a:tcPr marL="119399" marR="119399" marT="45095" marB="450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 xmlns:a16="http://schemas.microsoft.com/office/drawing/2014/main" val="10006"/>
                  </a:ext>
                </a:extLst>
              </a:tr>
              <a:tr h="393247">
                <a:tc grid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Times New Roman" pitchFamily="18" charset="0"/>
                          <a:ea typeface="Times New Roman" pitchFamily="18" charset="0"/>
                          <a:cs typeface="Mangal" pitchFamily="18" charset="0"/>
                        </a:rPr>
                        <a:t>Source : * SRS 2014-16, ** SRS 2016</a:t>
                      </a:r>
                      <a:endParaRPr kumimoji="0" lang="en-US" sz="2400" b="0" i="0" u="none" strike="noStrike" cap="none" normalizeH="0" baseline="0" dirty="0">
                        <a:ln>
                          <a:noFill/>
                        </a:ln>
                        <a:solidFill>
                          <a:schemeClr val="tx1"/>
                        </a:solidFill>
                        <a:effectLst/>
                        <a:latin typeface="Times New Roman" pitchFamily="18" charset="0"/>
                        <a:ea typeface="Times New Roman" pitchFamily="18" charset="0"/>
                        <a:cs typeface="Mangal" pitchFamily="18" charset="0"/>
                      </a:endParaRPr>
                    </a:p>
                  </a:txBody>
                  <a:tcPr marL="119427" marR="119427" marT="44788" marB="4478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E4BD"/>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336560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87091" y="3020291"/>
            <a:ext cx="4156364" cy="707886"/>
          </a:xfrm>
          <a:prstGeom prst="rect">
            <a:avLst/>
          </a:prstGeom>
          <a:noFill/>
        </p:spPr>
        <p:txBody>
          <a:bodyPr wrap="square" rtlCol="0">
            <a:spAutoFit/>
          </a:bodyPr>
          <a:lstStyle/>
          <a:p>
            <a:pPr algn="ctr"/>
            <a:r>
              <a:rPr lang="en-US" sz="4000" b="1" dirty="0" smtClean="0">
                <a:solidFill>
                  <a:schemeClr val="accent1">
                    <a:lumMod val="50000"/>
                  </a:schemeClr>
                </a:solidFill>
                <a:latin typeface="Bookman Old Style" panose="02050604050505020204" pitchFamily="18" charset="0"/>
              </a:rPr>
              <a:t>THANK YOU.</a:t>
            </a:r>
            <a:endParaRPr lang="en-US" sz="4000" b="1" dirty="0">
              <a:solidFill>
                <a:schemeClr val="accent1">
                  <a:lumMod val="50000"/>
                </a:schemeClr>
              </a:solidFill>
              <a:latin typeface="Bookman Old Style" panose="02050604050505020204" pitchFamily="18"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36651"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895850" y="0"/>
            <a:ext cx="1265239" cy="106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3750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3822"/>
            <a:ext cx="10515600" cy="1325563"/>
          </a:xfrm>
        </p:spPr>
        <p:txBody>
          <a:bodyPr/>
          <a:lstStyle/>
          <a:p>
            <a:r>
              <a:rPr lang="en-US" dirty="0" smtClean="0"/>
              <a:t>SPECIALIST RECRUITMENT FOR FRU</a:t>
            </a:r>
            <a:endParaRPr lang="en-US" dirty="0"/>
          </a:p>
        </p:txBody>
      </p:sp>
      <p:sp>
        <p:nvSpPr>
          <p:cNvPr id="3" name="Content Placeholder 2"/>
          <p:cNvSpPr>
            <a:spLocks noGrp="1"/>
          </p:cNvSpPr>
          <p:nvPr>
            <p:ph idx="1"/>
          </p:nvPr>
        </p:nvSpPr>
        <p:spPr>
          <a:xfrm>
            <a:off x="838200" y="1539551"/>
            <a:ext cx="10515600" cy="4637412"/>
          </a:xfrm>
        </p:spPr>
        <p:txBody>
          <a:bodyPr>
            <a:normAutofit fontScale="92500" lnSpcReduction="10000"/>
          </a:bodyPr>
          <a:lstStyle/>
          <a:p>
            <a:r>
              <a:rPr lang="en-US" sz="2400" dirty="0">
                <a:latin typeface="Bookman Old Style" panose="02050604050505020204" pitchFamily="18" charset="0"/>
                <a:ea typeface="Calibri" panose="020F0502020204030204" pitchFamily="34" charset="0"/>
                <a:cs typeface="Mangal" panose="02040503050203030202" pitchFamily="18" charset="0"/>
              </a:rPr>
              <a:t>Fixed remuneration from </a:t>
            </a:r>
            <a:r>
              <a:rPr lang="en-US" sz="2400" dirty="0" err="1">
                <a:latin typeface="Bookman Old Style" panose="02050604050505020204" pitchFamily="18" charset="0"/>
                <a:ea typeface="Calibri" panose="020F0502020204030204" pitchFamily="34" charset="0"/>
                <a:cs typeface="Mangal" panose="02040503050203030202" pitchFamily="18" charset="0"/>
              </a:rPr>
              <a:t>Rs</a:t>
            </a:r>
            <a:r>
              <a:rPr lang="en-US" sz="2400" dirty="0">
                <a:latin typeface="Bookman Old Style" panose="02050604050505020204" pitchFamily="18" charset="0"/>
                <a:ea typeface="Calibri" panose="020F0502020204030204" pitchFamily="34" charset="0"/>
                <a:cs typeface="Mangal" panose="02040503050203030202" pitchFamily="18" charset="0"/>
              </a:rPr>
              <a:t>. 50000/PM to 90000/PM as per area of posting.</a:t>
            </a:r>
          </a:p>
          <a:p>
            <a:pPr lvl="1"/>
            <a:r>
              <a:rPr lang="en-US" dirty="0">
                <a:latin typeface="Bookman Old Style" panose="02050604050505020204" pitchFamily="18" charset="0"/>
                <a:ea typeface="Calibri" panose="020F0502020204030204" pitchFamily="34" charset="0"/>
                <a:cs typeface="Mangal" panose="02040503050203030202" pitchFamily="18" charset="0"/>
              </a:rPr>
              <a:t>Tribal and </a:t>
            </a:r>
            <a:r>
              <a:rPr lang="en-US" dirty="0" err="1">
                <a:latin typeface="Bookman Old Style" panose="02050604050505020204" pitchFamily="18" charset="0"/>
                <a:ea typeface="Calibri" panose="020F0502020204030204" pitchFamily="34" charset="0"/>
                <a:cs typeface="Mangal" panose="02040503050203030202" pitchFamily="18" charset="0"/>
              </a:rPr>
              <a:t>naxalite</a:t>
            </a:r>
            <a:r>
              <a:rPr lang="en-US" dirty="0">
                <a:latin typeface="Bookman Old Style" panose="02050604050505020204" pitchFamily="18" charset="0"/>
                <a:ea typeface="Calibri" panose="020F0502020204030204" pitchFamily="34" charset="0"/>
                <a:cs typeface="Mangal" panose="02040503050203030202" pitchFamily="18" charset="0"/>
              </a:rPr>
              <a:t> affected – 	90000/pm</a:t>
            </a:r>
          </a:p>
          <a:p>
            <a:pPr lvl="1"/>
            <a:r>
              <a:rPr lang="en-US" dirty="0">
                <a:latin typeface="Bookman Old Style" panose="02050604050505020204" pitchFamily="18" charset="0"/>
                <a:ea typeface="Calibri" panose="020F0502020204030204" pitchFamily="34" charset="0"/>
                <a:cs typeface="Mangal" panose="02040503050203030202" pitchFamily="18" charset="0"/>
              </a:rPr>
              <a:t>Coastal area			</a:t>
            </a:r>
            <a:r>
              <a:rPr lang="en-US" dirty="0" smtClean="0">
                <a:latin typeface="Bookman Old Style" panose="02050604050505020204" pitchFamily="18" charset="0"/>
                <a:ea typeface="Calibri" panose="020F0502020204030204" pitchFamily="34" charset="0"/>
                <a:cs typeface="Mangal" panose="02040503050203030202" pitchFamily="18" charset="0"/>
              </a:rPr>
              <a:t>	60000/pm</a:t>
            </a:r>
            <a:endParaRPr lang="en-US" dirty="0">
              <a:latin typeface="Bookman Old Style" panose="02050604050505020204" pitchFamily="18" charset="0"/>
              <a:ea typeface="Calibri" panose="020F0502020204030204" pitchFamily="34" charset="0"/>
              <a:cs typeface="Mangal" panose="02040503050203030202" pitchFamily="18" charset="0"/>
            </a:endParaRPr>
          </a:p>
          <a:p>
            <a:pPr lvl="1"/>
            <a:r>
              <a:rPr lang="en-US" dirty="0">
                <a:latin typeface="Bookman Old Style" panose="02050604050505020204" pitchFamily="18" charset="0"/>
                <a:ea typeface="Calibri" panose="020F0502020204030204" pitchFamily="34" charset="0"/>
                <a:cs typeface="Mangal" panose="02040503050203030202" pitchFamily="18" charset="0"/>
              </a:rPr>
              <a:t>Other areas			</a:t>
            </a:r>
            <a:r>
              <a:rPr lang="en-US" dirty="0" smtClean="0">
                <a:latin typeface="Bookman Old Style" panose="02050604050505020204" pitchFamily="18" charset="0"/>
                <a:ea typeface="Calibri" panose="020F0502020204030204" pitchFamily="34" charset="0"/>
                <a:cs typeface="Mangal" panose="02040503050203030202" pitchFamily="18" charset="0"/>
              </a:rPr>
              <a:t>	50000/pm</a:t>
            </a:r>
            <a:endParaRPr lang="en-US" dirty="0">
              <a:latin typeface="Bookman Old Style" panose="02050604050505020204" pitchFamily="18" charset="0"/>
              <a:ea typeface="Calibri" panose="020F0502020204030204" pitchFamily="34" charset="0"/>
              <a:cs typeface="Mangal" panose="02040503050203030202" pitchFamily="18" charset="0"/>
            </a:endParaRPr>
          </a:p>
          <a:p>
            <a:r>
              <a:rPr lang="en-US" sz="2400" dirty="0">
                <a:latin typeface="Bookman Old Style" panose="02050604050505020204" pitchFamily="18" charset="0"/>
                <a:ea typeface="Calibri" panose="020F0502020204030204" pitchFamily="34" charset="0"/>
                <a:cs typeface="Mangal" panose="02040503050203030202" pitchFamily="18" charset="0"/>
              </a:rPr>
              <a:t>In addition to this performance based incentive. Activities for each </a:t>
            </a:r>
            <a:r>
              <a:rPr lang="en-US" sz="2400" dirty="0" err="1">
                <a:latin typeface="Bookman Old Style" panose="02050604050505020204" pitchFamily="18" charset="0"/>
                <a:ea typeface="Calibri" panose="020F0502020204030204" pitchFamily="34" charset="0"/>
                <a:cs typeface="Mangal" panose="02040503050203030202" pitchFamily="18" charset="0"/>
              </a:rPr>
              <a:t>speciality</a:t>
            </a:r>
            <a:r>
              <a:rPr lang="en-US" sz="2400" dirty="0">
                <a:latin typeface="Bookman Old Style" panose="02050604050505020204" pitchFamily="18" charset="0"/>
                <a:ea typeface="Calibri" panose="020F0502020204030204" pitchFamily="34" charset="0"/>
                <a:cs typeface="Mangal" panose="02040503050203030202" pitchFamily="18" charset="0"/>
              </a:rPr>
              <a:t> </a:t>
            </a:r>
            <a:r>
              <a:rPr lang="en-US" sz="2400" dirty="0" err="1">
                <a:latin typeface="Bookman Old Style" panose="02050604050505020204" pitchFamily="18" charset="0"/>
                <a:ea typeface="Calibri" panose="020F0502020204030204" pitchFamily="34" charset="0"/>
                <a:cs typeface="Mangal" panose="02040503050203030202" pitchFamily="18" charset="0"/>
              </a:rPr>
              <a:t>identifed</a:t>
            </a:r>
            <a:r>
              <a:rPr lang="en-US" sz="2400" dirty="0">
                <a:latin typeface="Bookman Old Style" panose="02050604050505020204" pitchFamily="18" charset="0"/>
                <a:ea typeface="Calibri" panose="020F0502020204030204" pitchFamily="34" charset="0"/>
                <a:cs typeface="Mangal" panose="02040503050203030202" pitchFamily="18" charset="0"/>
              </a:rPr>
              <a:t> and remuneration fixed.</a:t>
            </a:r>
          </a:p>
          <a:p>
            <a:r>
              <a:rPr lang="en-US" sz="2400" dirty="0">
                <a:latin typeface="Bookman Old Style" panose="02050604050505020204" pitchFamily="18" charset="0"/>
                <a:ea typeface="Calibri" panose="020F0502020204030204" pitchFamily="34" charset="0"/>
                <a:cs typeface="Mangal" panose="02040503050203030202" pitchFamily="18" charset="0"/>
              </a:rPr>
              <a:t>Availability of choice of only performance based incentive for on call specialists.</a:t>
            </a:r>
          </a:p>
          <a:p>
            <a:r>
              <a:rPr lang="en-US" sz="2400" dirty="0">
                <a:latin typeface="Bookman Old Style" panose="02050604050505020204" pitchFamily="18" charset="0"/>
                <a:ea typeface="Calibri" panose="020F0502020204030204" pitchFamily="34" charset="0"/>
                <a:cs typeface="Mangal" panose="02040503050203030202" pitchFamily="18" charset="0"/>
              </a:rPr>
              <a:t>Higher and </a:t>
            </a:r>
            <a:r>
              <a:rPr lang="en-US" sz="2400" dirty="0" err="1">
                <a:latin typeface="Bookman Old Style" panose="02050604050505020204" pitchFamily="18" charset="0"/>
                <a:ea typeface="Calibri" panose="020F0502020204030204" pitchFamily="34" charset="0"/>
                <a:cs typeface="Mangal" panose="02040503050203030202" pitchFamily="18" charset="0"/>
              </a:rPr>
              <a:t>specialised</a:t>
            </a:r>
            <a:r>
              <a:rPr lang="en-US" sz="2400" dirty="0">
                <a:latin typeface="Bookman Old Style" panose="02050604050505020204" pitchFamily="18" charset="0"/>
                <a:ea typeface="Calibri" panose="020F0502020204030204" pitchFamily="34" charset="0"/>
                <a:cs typeface="Mangal" panose="02040503050203030202" pitchFamily="18" charset="0"/>
              </a:rPr>
              <a:t> package for </a:t>
            </a:r>
            <a:r>
              <a:rPr lang="en-US" sz="2400" dirty="0" err="1">
                <a:latin typeface="Bookman Old Style" panose="02050604050505020204" pitchFamily="18" charset="0"/>
                <a:ea typeface="Calibri" panose="020F0502020204030204" pitchFamily="34" charset="0"/>
                <a:cs typeface="Mangal" panose="02040503050203030202" pitchFamily="18" charset="0"/>
              </a:rPr>
              <a:t>extremly</a:t>
            </a:r>
            <a:r>
              <a:rPr lang="en-US" sz="2400" dirty="0">
                <a:latin typeface="Bookman Old Style" panose="02050604050505020204" pitchFamily="18" charset="0"/>
                <a:ea typeface="Calibri" panose="020F0502020204030204" pitchFamily="34" charset="0"/>
                <a:cs typeface="Mangal" panose="02040503050203030202" pitchFamily="18" charset="0"/>
              </a:rPr>
              <a:t> difficult and </a:t>
            </a:r>
            <a:r>
              <a:rPr lang="en-US" sz="2400" dirty="0" err="1">
                <a:latin typeface="Bookman Old Style" panose="02050604050505020204" pitchFamily="18" charset="0"/>
                <a:ea typeface="Calibri" panose="020F0502020204030204" pitchFamily="34" charset="0"/>
                <a:cs typeface="Mangal" panose="02040503050203030202" pitchFamily="18" charset="0"/>
              </a:rPr>
              <a:t>naxalite</a:t>
            </a:r>
            <a:r>
              <a:rPr lang="en-US" sz="2400" dirty="0">
                <a:latin typeface="Bookman Old Style" panose="02050604050505020204" pitchFamily="18" charset="0"/>
                <a:ea typeface="Calibri" panose="020F0502020204030204" pitchFamily="34" charset="0"/>
                <a:cs typeface="Mangal" panose="02040503050203030202" pitchFamily="18" charset="0"/>
              </a:rPr>
              <a:t> affected areas as per their demand.</a:t>
            </a:r>
          </a:p>
          <a:p>
            <a:r>
              <a:rPr lang="en-US" sz="2400" dirty="0">
                <a:latin typeface="Bookman Old Style" panose="02050604050505020204" pitchFamily="18" charset="0"/>
                <a:ea typeface="Calibri" panose="020F0502020204030204" pitchFamily="34" charset="0"/>
                <a:cs typeface="Mangal" panose="02040503050203030202" pitchFamily="18" charset="0"/>
              </a:rPr>
              <a:t>Total 337 specialists appointed</a:t>
            </a:r>
            <a:r>
              <a:rPr lang="en-US" sz="2400" dirty="0" smtClean="0">
                <a:latin typeface="Bookman Old Style" panose="02050604050505020204" pitchFamily="18" charset="0"/>
                <a:ea typeface="Calibri" panose="020F0502020204030204" pitchFamily="34" charset="0"/>
                <a:cs typeface="Mangal" panose="02040503050203030202" pitchFamily="18" charset="0"/>
              </a:rPr>
              <a:t>.</a:t>
            </a:r>
          </a:p>
          <a:p>
            <a:r>
              <a:rPr lang="en-US" sz="2400" dirty="0" smtClean="0">
                <a:latin typeface="Bookman Old Style" panose="02050604050505020204" pitchFamily="18" charset="0"/>
                <a:ea typeface="Calibri" panose="020F0502020204030204" pitchFamily="34" charset="0"/>
                <a:cs typeface="Mangal" panose="02040503050203030202" pitchFamily="18" charset="0"/>
              </a:rPr>
              <a:t>Total 5674 LSCS by specialists appointed on contract basis.</a:t>
            </a:r>
            <a:endParaRPr lang="en-US" sz="2400" dirty="0">
              <a:latin typeface="Bookman Old Style" panose="02050604050505020204" pitchFamily="18" charset="0"/>
              <a:ea typeface="Calibri" panose="020F0502020204030204" pitchFamily="34" charset="0"/>
              <a:cs typeface="Mangal" panose="02040503050203030202" pitchFamily="18" charset="0"/>
            </a:endParaRPr>
          </a:p>
          <a:p>
            <a:pPr marL="0" indent="0">
              <a:buNone/>
            </a:pPr>
            <a:endParaRPr lang="en-US" dirty="0"/>
          </a:p>
        </p:txBody>
      </p:sp>
    </p:spTree>
    <p:extLst>
      <p:ext uri="{BB962C8B-B14F-4D97-AF65-F5344CB8AC3E}">
        <p14:creationId xmlns:p14="http://schemas.microsoft.com/office/powerpoint/2010/main" val="1431547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371" y="363893"/>
            <a:ext cx="11560629" cy="844423"/>
          </a:xfrm>
        </p:spPr>
        <p:txBody>
          <a:bodyPr>
            <a:normAutofit/>
          </a:bodyPr>
          <a:lstStyle/>
          <a:p>
            <a:pPr algn="ctr"/>
            <a:r>
              <a:rPr lang="en-US" sz="2800" b="1" dirty="0" smtClean="0">
                <a:latin typeface="Bookman Old Style" pitchFamily="18" charset="0"/>
              </a:rPr>
              <a:t>UNIVERSAL DRUG SENSITIVITY TESTING</a:t>
            </a:r>
            <a:endParaRPr lang="en-US" sz="2800" dirty="0">
              <a:latin typeface="Bookman Old Style" pitchFamily="18" charset="0"/>
            </a:endParaRPr>
          </a:p>
        </p:txBody>
      </p:sp>
      <p:sp>
        <p:nvSpPr>
          <p:cNvPr id="3" name="Content Placeholder 2"/>
          <p:cNvSpPr>
            <a:spLocks noGrp="1"/>
          </p:cNvSpPr>
          <p:nvPr>
            <p:ph idx="1"/>
          </p:nvPr>
        </p:nvSpPr>
        <p:spPr>
          <a:xfrm>
            <a:off x="117566" y="1296658"/>
            <a:ext cx="11795760" cy="5328077"/>
          </a:xfrm>
        </p:spPr>
        <p:txBody>
          <a:bodyPr>
            <a:noAutofit/>
          </a:bodyPr>
          <a:lstStyle/>
          <a:p>
            <a:pPr>
              <a:lnSpc>
                <a:spcPct val="150000"/>
              </a:lnSpc>
              <a:buFont typeface="Wingdings" panose="05000000000000000000" pitchFamily="2" charset="2"/>
              <a:buChar char="Ø"/>
            </a:pPr>
            <a:r>
              <a:rPr lang="en-US" sz="2400" dirty="0" smtClean="0">
                <a:latin typeface="Bookman Old Style" panose="02050604050505020204" pitchFamily="18" charset="0"/>
                <a:ea typeface="Calibri" panose="020F0502020204030204" pitchFamily="34" charset="0"/>
                <a:cs typeface="Mangal" panose="02040503050203030202" pitchFamily="18" charset="0"/>
              </a:rPr>
              <a:t>Started in all the </a:t>
            </a:r>
            <a:r>
              <a:rPr lang="en-US" sz="2400" dirty="0" smtClean="0">
                <a:latin typeface="Bookman Old Style" panose="02050604050505020204" pitchFamily="18" charset="0"/>
                <a:ea typeface="Calibri" panose="020F0502020204030204" pitchFamily="34" charset="0"/>
                <a:cs typeface="Mangal" panose="02040503050203030202" pitchFamily="18" charset="0"/>
              </a:rPr>
              <a:t>districts</a:t>
            </a:r>
          </a:p>
          <a:p>
            <a:pPr>
              <a:lnSpc>
                <a:spcPct val="150000"/>
              </a:lnSpc>
              <a:buFont typeface="Wingdings" panose="05000000000000000000" pitchFamily="2" charset="2"/>
              <a:buChar char="Ø"/>
            </a:pPr>
            <a:r>
              <a:rPr lang="en-US" sz="2400" dirty="0" smtClean="0">
                <a:latin typeface="Bookman Old Style" panose="02050604050505020204" pitchFamily="18" charset="0"/>
                <a:ea typeface="Calibri" panose="020F0502020204030204" pitchFamily="34" charset="0"/>
                <a:cs typeface="Mangal" panose="02040503050203030202" pitchFamily="18" charset="0"/>
              </a:rPr>
              <a:t>Total 114 CBNAAT machines in working condition</a:t>
            </a:r>
          </a:p>
          <a:p>
            <a:pPr>
              <a:lnSpc>
                <a:spcPct val="150000"/>
              </a:lnSpc>
              <a:buFont typeface="Wingdings" panose="05000000000000000000" pitchFamily="2" charset="2"/>
              <a:buChar char="Ø"/>
            </a:pPr>
            <a:r>
              <a:rPr lang="en-US" sz="2400" dirty="0" smtClean="0">
                <a:latin typeface="Bookman Old Style" panose="02050604050505020204" pitchFamily="18" charset="0"/>
                <a:ea typeface="Calibri" panose="020F0502020204030204" pitchFamily="34" charset="0"/>
                <a:cs typeface="Mangal" panose="02040503050203030202" pitchFamily="18" charset="0"/>
              </a:rPr>
              <a:t>Testing increased from 190/machine/month in January 2018 to 211/machine/month in May 2018</a:t>
            </a:r>
            <a:endParaRPr lang="en-US" sz="2400" dirty="0" smtClean="0">
              <a:latin typeface="Bookman Old Style" panose="02050604050505020204" pitchFamily="18" charset="0"/>
              <a:ea typeface="Calibri" panose="020F0502020204030204" pitchFamily="34" charset="0"/>
              <a:cs typeface="Mangal" panose="02040503050203030202" pitchFamily="18" charset="0"/>
            </a:endParaRPr>
          </a:p>
          <a:p>
            <a:pPr>
              <a:lnSpc>
                <a:spcPct val="150000"/>
              </a:lnSpc>
              <a:buFont typeface="Wingdings" panose="05000000000000000000" pitchFamily="2" charset="2"/>
              <a:buChar char="Ø"/>
            </a:pPr>
            <a:r>
              <a:rPr lang="en-US" sz="2400" dirty="0" smtClean="0">
                <a:latin typeface="Bookman Old Style" panose="02050604050505020204" pitchFamily="18" charset="0"/>
                <a:ea typeface="Calibri" panose="020F0502020204030204" pitchFamily="34" charset="0"/>
                <a:cs typeface="Mangal" panose="02040503050203030202" pitchFamily="18" charset="0"/>
              </a:rPr>
              <a:t>No</a:t>
            </a:r>
            <a:r>
              <a:rPr lang="en-US" sz="2400" dirty="0">
                <a:latin typeface="Bookman Old Style" panose="02050604050505020204" pitchFamily="18" charset="0"/>
                <a:ea typeface="Calibri" panose="020F0502020204030204" pitchFamily="34" charset="0"/>
                <a:cs typeface="Mangal" panose="02040503050203030202" pitchFamily="18" charset="0"/>
              </a:rPr>
              <a:t>. of MDR TB Cases notification increased from 6600 in 2016  to 8400 in 2017</a:t>
            </a:r>
            <a:r>
              <a:rPr lang="en-US" sz="2400" dirty="0" smtClean="0">
                <a:latin typeface="Bookman Old Style" panose="02050604050505020204" pitchFamily="18" charset="0"/>
                <a:ea typeface="Calibri" panose="020F0502020204030204" pitchFamily="34" charset="0"/>
                <a:cs typeface="Mangal" panose="02040503050203030202" pitchFamily="18" charset="0"/>
              </a:rPr>
              <a:t>.</a:t>
            </a:r>
          </a:p>
          <a:p>
            <a:pPr>
              <a:lnSpc>
                <a:spcPct val="150000"/>
              </a:lnSpc>
              <a:buFont typeface="Wingdings" panose="05000000000000000000" pitchFamily="2" charset="2"/>
              <a:buChar char="Ø"/>
            </a:pPr>
            <a:r>
              <a:rPr lang="en-US" sz="2400" dirty="0" smtClean="0">
                <a:latin typeface="Bookman Old Style" panose="02050604050505020204" pitchFamily="18" charset="0"/>
                <a:ea typeface="Calibri" panose="020F0502020204030204" pitchFamily="34" charset="0"/>
                <a:cs typeface="Mangal" panose="02040503050203030202" pitchFamily="18" charset="0"/>
              </a:rPr>
              <a:t>Private sector also supported. More than 50000 </a:t>
            </a:r>
            <a:r>
              <a:rPr lang="en-US" sz="2400" dirty="0" smtClean="0">
                <a:latin typeface="Bookman Old Style" panose="02050604050505020204" pitchFamily="18" charset="0"/>
                <a:ea typeface="Calibri" panose="020F0502020204030204" pitchFamily="34" charset="0"/>
                <a:cs typeface="Mangal" panose="02040503050203030202" pitchFamily="18" charset="0"/>
              </a:rPr>
              <a:t>patients </a:t>
            </a:r>
            <a:r>
              <a:rPr lang="en-US" sz="2400" dirty="0" smtClean="0">
                <a:latin typeface="Bookman Old Style" panose="02050604050505020204" pitchFamily="18" charset="0"/>
                <a:ea typeface="Calibri" panose="020F0502020204030204" pitchFamily="34" charset="0"/>
                <a:cs typeface="Mangal" panose="02040503050203030202" pitchFamily="18" charset="0"/>
              </a:rPr>
              <a:t>from private sector took </a:t>
            </a:r>
            <a:r>
              <a:rPr lang="en-US" sz="2400" dirty="0" smtClean="0">
                <a:latin typeface="Bookman Old Style" panose="02050604050505020204" pitchFamily="18" charset="0"/>
                <a:ea typeface="Calibri" panose="020F0502020204030204" pitchFamily="34" charset="0"/>
                <a:cs typeface="Mangal" panose="02040503050203030202" pitchFamily="18" charset="0"/>
              </a:rPr>
              <a:t>benefit. provided </a:t>
            </a:r>
            <a:r>
              <a:rPr lang="en-US" sz="2400" dirty="0">
                <a:latin typeface="Bookman Old Style" panose="02050604050505020204" pitchFamily="18" charset="0"/>
                <a:ea typeface="Calibri" panose="020F0502020204030204" pitchFamily="34" charset="0"/>
                <a:cs typeface="Mangal" panose="02040503050203030202" pitchFamily="18" charset="0"/>
              </a:rPr>
              <a:t>services.</a:t>
            </a:r>
          </a:p>
          <a:p>
            <a:pPr>
              <a:lnSpc>
                <a:spcPct val="150000"/>
              </a:lnSpc>
            </a:pPr>
            <a:endParaRPr lang="en-US" sz="2400" dirty="0">
              <a:latin typeface="Bookman Old Style" panose="02050604050505020204" pitchFamily="18" charset="0"/>
              <a:ea typeface="Calibri" panose="020F0502020204030204" pitchFamily="34" charset="0"/>
              <a:cs typeface="Mangal" panose="02040503050203030202" pitchFamily="18" charset="0"/>
            </a:endParaRPr>
          </a:p>
          <a:p>
            <a:endParaRPr lang="en-US" sz="3200" dirty="0"/>
          </a:p>
          <a:p>
            <a:endParaRPr lang="en-US" sz="3200" dirty="0"/>
          </a:p>
          <a:p>
            <a:endParaRPr lang="en-US" sz="3200" dirty="0"/>
          </a:p>
        </p:txBody>
      </p:sp>
    </p:spTree>
    <p:extLst>
      <p:ext uri="{BB962C8B-B14F-4D97-AF65-F5344CB8AC3E}">
        <p14:creationId xmlns:p14="http://schemas.microsoft.com/office/powerpoint/2010/main" val="48348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228602"/>
            <a:ext cx="8610600" cy="533399"/>
          </a:xfrm>
        </p:spPr>
        <p:txBody>
          <a:bodyPr>
            <a:noAutofit/>
          </a:bodyPr>
          <a:lstStyle/>
          <a:p>
            <a:r>
              <a:rPr lang="en-US" sz="2200" b="1" dirty="0">
                <a:solidFill>
                  <a:srgbClr val="FF0000"/>
                </a:solidFill>
              </a:rPr>
              <a:t>Notification TB cases  as per schedule H1 register from private chemists</a:t>
            </a:r>
          </a:p>
        </p:txBody>
      </p:sp>
      <p:graphicFrame>
        <p:nvGraphicFramePr>
          <p:cNvPr id="4" name="Table 3"/>
          <p:cNvGraphicFramePr>
            <a:graphicFrameLocks noGrp="1"/>
          </p:cNvGraphicFramePr>
          <p:nvPr>
            <p:extLst>
              <p:ext uri="{D42A27DB-BD31-4B8C-83A1-F6EECF244321}">
                <p14:modId xmlns:p14="http://schemas.microsoft.com/office/powerpoint/2010/main" val="1864536110"/>
              </p:ext>
            </p:extLst>
          </p:nvPr>
        </p:nvGraphicFramePr>
        <p:xfrm>
          <a:off x="339634" y="1037256"/>
          <a:ext cx="11390812" cy="5083626"/>
        </p:xfrm>
        <a:graphic>
          <a:graphicData uri="http://schemas.openxmlformats.org/drawingml/2006/table">
            <a:tbl>
              <a:tblPr/>
              <a:tblGrid>
                <a:gridCol w="3072483">
                  <a:extLst>
                    <a:ext uri="{9D8B030D-6E8A-4147-A177-3AD203B41FA5}">
                      <a16:colId xmlns:a16="http://schemas.microsoft.com/office/drawing/2014/main" xmlns="" val="20000"/>
                    </a:ext>
                  </a:extLst>
                </a:gridCol>
                <a:gridCol w="1833964">
                  <a:extLst>
                    <a:ext uri="{9D8B030D-6E8A-4147-A177-3AD203B41FA5}">
                      <a16:colId xmlns:a16="http://schemas.microsoft.com/office/drawing/2014/main" xmlns="" val="20001"/>
                    </a:ext>
                  </a:extLst>
                </a:gridCol>
                <a:gridCol w="1982821">
                  <a:extLst>
                    <a:ext uri="{9D8B030D-6E8A-4147-A177-3AD203B41FA5}">
                      <a16:colId xmlns:a16="http://schemas.microsoft.com/office/drawing/2014/main" xmlns="" val="20002"/>
                    </a:ext>
                  </a:extLst>
                </a:gridCol>
                <a:gridCol w="2024503">
                  <a:extLst>
                    <a:ext uri="{9D8B030D-6E8A-4147-A177-3AD203B41FA5}">
                      <a16:colId xmlns:a16="http://schemas.microsoft.com/office/drawing/2014/main" xmlns="" val="20003"/>
                    </a:ext>
                  </a:extLst>
                </a:gridCol>
                <a:gridCol w="2477041">
                  <a:extLst>
                    <a:ext uri="{9D8B030D-6E8A-4147-A177-3AD203B41FA5}">
                      <a16:colId xmlns:a16="http://schemas.microsoft.com/office/drawing/2014/main" xmlns="" val="20004"/>
                    </a:ext>
                  </a:extLst>
                </a:gridCol>
              </a:tblGrid>
              <a:tr h="2311877">
                <a:tc>
                  <a:txBody>
                    <a:bodyPr/>
                    <a:lstStyle/>
                    <a:p>
                      <a:pPr algn="ctr" fontAlgn="ctr"/>
                      <a:r>
                        <a:rPr lang="en-US" sz="1800" b="1" i="0" u="none" strike="noStrike" dirty="0" smtClean="0">
                          <a:solidFill>
                            <a:srgbClr val="000000"/>
                          </a:solidFill>
                          <a:latin typeface="Calibri"/>
                        </a:rPr>
                        <a:t>Month</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rgbClr val="000000"/>
                          </a:solidFill>
                          <a:latin typeface="Calibri"/>
                        </a:rPr>
                        <a:t>Number of Private Pharmacies in district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rgbClr val="000000"/>
                          </a:solidFill>
                          <a:latin typeface="Calibri"/>
                        </a:rPr>
                        <a:t>Number of Pharmacies reporting sale of Anti TB Drugs during the reporting month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rgbClr val="000000"/>
                          </a:solidFill>
                          <a:latin typeface="Calibri"/>
                        </a:rPr>
                        <a:t>Number of patients who are dispensed Anti TB drugs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rgbClr val="000000"/>
                          </a:solidFill>
                          <a:latin typeface="Calibri"/>
                        </a:rPr>
                        <a:t>Number of the listed individuals in monthly report been notified in Nikshay (After deduplication and </a:t>
                      </a:r>
                      <a:r>
                        <a:rPr lang="en-US" sz="1800" b="1" i="0" u="none" strike="noStrike" dirty="0" smtClean="0">
                          <a:solidFill>
                            <a:srgbClr val="000000"/>
                          </a:solidFill>
                          <a:latin typeface="Calibri"/>
                        </a:rPr>
                        <a:t>verification)</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394311">
                <a:tc>
                  <a:txBody>
                    <a:bodyPr/>
                    <a:lstStyle/>
                    <a:p>
                      <a:pPr algn="ctr" fontAlgn="b"/>
                      <a:r>
                        <a:rPr lang="en-US" sz="1800" b="1" i="0" u="none" strike="noStrike" dirty="0" smtClean="0">
                          <a:solidFill>
                            <a:srgbClr val="000000"/>
                          </a:solidFill>
                          <a:latin typeface="Calibri"/>
                        </a:rPr>
                        <a:t>January 2018</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51406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6451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5741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2290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413656">
                <a:tc>
                  <a:txBody>
                    <a:bodyPr/>
                    <a:lstStyle/>
                    <a:p>
                      <a:pPr algn="ctr" fontAlgn="b"/>
                      <a:r>
                        <a:rPr lang="en-US" sz="1800" b="1" i="0" u="none" strike="noStrike" dirty="0" smtClean="0">
                          <a:solidFill>
                            <a:srgbClr val="000000"/>
                          </a:solidFill>
                          <a:latin typeface="Calibri"/>
                        </a:rPr>
                        <a:t>February 2018</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44951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2926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7353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800" b="1" i="0" u="none" strike="noStrike" kern="1200" dirty="0">
                          <a:solidFill>
                            <a:srgbClr val="000000"/>
                          </a:solidFill>
                          <a:latin typeface="Arial"/>
                          <a:ea typeface="+mn-ea"/>
                          <a:cs typeface="+mn-cs"/>
                        </a:rPr>
                        <a:t>2033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41216">
                <a:tc>
                  <a:txBody>
                    <a:bodyPr/>
                    <a:lstStyle/>
                    <a:p>
                      <a:pPr algn="ctr" fontAlgn="t"/>
                      <a:r>
                        <a:rPr lang="en-US" sz="1800" b="1" i="0" u="none" strike="noStrike" dirty="0" smtClean="0">
                          <a:solidFill>
                            <a:srgbClr val="000000"/>
                          </a:solidFill>
                          <a:latin typeface="Calibri"/>
                        </a:rPr>
                        <a:t>March 2018</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smtClean="0">
                          <a:solidFill>
                            <a:srgbClr val="000000"/>
                          </a:solidFill>
                          <a:latin typeface="Arial"/>
                        </a:rPr>
                        <a:t>50490</a:t>
                      </a:r>
                      <a:endParaRPr lang="en-US" sz="1800" b="1"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smtClean="0">
                          <a:solidFill>
                            <a:srgbClr val="000000"/>
                          </a:solidFill>
                          <a:latin typeface="Arial"/>
                        </a:rPr>
                        <a:t>2630</a:t>
                      </a:r>
                      <a:endParaRPr lang="en-US" sz="1800" b="1"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smtClean="0">
                          <a:solidFill>
                            <a:srgbClr val="000000"/>
                          </a:solidFill>
                          <a:latin typeface="Arial"/>
                        </a:rPr>
                        <a:t>8320</a:t>
                      </a:r>
                      <a:endParaRPr lang="en-US" sz="1800" b="1"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smtClean="0">
                          <a:solidFill>
                            <a:srgbClr val="000000"/>
                          </a:solidFill>
                          <a:latin typeface="Arial"/>
                        </a:rPr>
                        <a:t>2330</a:t>
                      </a:r>
                      <a:endParaRPr lang="en-US" sz="1800" b="1"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81148">
                <a:tc>
                  <a:txBody>
                    <a:bodyPr/>
                    <a:lstStyle/>
                    <a:p>
                      <a:pPr algn="ctr" fontAlgn="t"/>
                      <a:r>
                        <a:rPr lang="en-US" sz="1800" b="1" i="0" u="none" strike="noStrike" dirty="0" smtClean="0">
                          <a:solidFill>
                            <a:srgbClr val="000000"/>
                          </a:solidFill>
                          <a:latin typeface="Calibri"/>
                        </a:rPr>
                        <a:t>April 2018</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kern="1200" dirty="0" smtClean="0">
                          <a:solidFill>
                            <a:srgbClr val="000000"/>
                          </a:solidFill>
                          <a:latin typeface="Arial"/>
                          <a:ea typeface="+mn-ea"/>
                          <a:cs typeface="+mn-cs"/>
                        </a:rPr>
                        <a:t>49968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kern="1200" dirty="0" smtClean="0">
                          <a:solidFill>
                            <a:srgbClr val="000000"/>
                          </a:solidFill>
                          <a:latin typeface="Arial"/>
                          <a:ea typeface="+mn-ea"/>
                          <a:cs typeface="+mn-cs"/>
                        </a:rPr>
                        <a:t>2583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kern="1200" dirty="0" smtClean="0">
                          <a:solidFill>
                            <a:srgbClr val="000000"/>
                          </a:solidFill>
                          <a:latin typeface="Arial"/>
                          <a:ea typeface="+mn-ea"/>
                          <a:cs typeface="+mn-cs"/>
                        </a:rPr>
                        <a:t>6187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kern="1200" dirty="0" smtClean="0">
                          <a:solidFill>
                            <a:srgbClr val="000000"/>
                          </a:solidFill>
                          <a:latin typeface="Arial"/>
                          <a:ea typeface="+mn-ea"/>
                          <a:cs typeface="+mn-cs"/>
                        </a:rPr>
                        <a:t>2031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49534">
                <a:tc>
                  <a:txBody>
                    <a:bodyPr/>
                    <a:lstStyle/>
                    <a:p>
                      <a:pPr algn="ctr" fontAlgn="t"/>
                      <a:r>
                        <a:rPr lang="en-US" sz="1800" b="1" i="0" u="none" strike="noStrike" dirty="0" smtClean="0">
                          <a:solidFill>
                            <a:srgbClr val="000000"/>
                          </a:solidFill>
                          <a:latin typeface="Calibri"/>
                        </a:rPr>
                        <a:t>May 2018</a:t>
                      </a:r>
                      <a:endParaRPr lang="en-US" sz="1800" b="1"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1" i="0" u="none" strike="noStrike" dirty="0">
                          <a:solidFill>
                            <a:srgbClr val="000000"/>
                          </a:solidFill>
                          <a:effectLst/>
                          <a:latin typeface="Arial" panose="020B0604020202020204" pitchFamily="34" charset="0"/>
                        </a:rPr>
                        <a:t>40111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effectLst/>
                          <a:latin typeface="Arial" panose="020B0604020202020204" pitchFamily="34" charset="0"/>
                        </a:rPr>
                        <a:t>2250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a:solidFill>
                            <a:srgbClr val="000000"/>
                          </a:solidFill>
                          <a:effectLst/>
                          <a:latin typeface="Arial" panose="020B0604020202020204" pitchFamily="34" charset="0"/>
                        </a:rPr>
                        <a:t>6641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800" b="1" i="0" u="none" strike="noStrike" dirty="0" smtClean="0">
                          <a:solidFill>
                            <a:srgbClr val="000000"/>
                          </a:solidFill>
                          <a:effectLst/>
                          <a:latin typeface="Arial" panose="020B0604020202020204" pitchFamily="34" charset="0"/>
                        </a:rPr>
                        <a:t>2075</a:t>
                      </a:r>
                      <a:endParaRPr lang="en-US" sz="18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46385931"/>
                  </a:ext>
                </a:extLst>
              </a:tr>
              <a:tr h="391884">
                <a:tc>
                  <a:txBody>
                    <a:bodyPr/>
                    <a:lstStyle/>
                    <a:p>
                      <a:pPr algn="ctr" fontAlgn="t"/>
                      <a:r>
                        <a:rPr lang="en-US" sz="2000" b="1" i="0" u="none" strike="noStrike" dirty="0" smtClean="0">
                          <a:solidFill>
                            <a:srgbClr val="00B050"/>
                          </a:solidFill>
                          <a:latin typeface="Calibri"/>
                        </a:rPr>
                        <a:t>Jan to May</a:t>
                      </a:r>
                      <a:r>
                        <a:rPr lang="en-US" sz="2000" b="1" i="0" u="none" strike="noStrike" baseline="0" dirty="0" smtClean="0">
                          <a:solidFill>
                            <a:srgbClr val="00B050"/>
                          </a:solidFill>
                          <a:latin typeface="Calibri"/>
                        </a:rPr>
                        <a:t> 2018</a:t>
                      </a:r>
                      <a:endParaRPr lang="en-US" sz="2000" b="1" i="0" u="none" strike="noStrike" dirty="0">
                        <a:solidFill>
                          <a:srgbClr val="00B05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2000" b="1" i="0" u="none" strike="noStrike" kern="1200" dirty="0">
                          <a:solidFill>
                            <a:srgbClr val="00B050"/>
                          </a:solidFill>
                          <a:effectLst/>
                          <a:latin typeface="Arial" panose="020B0604020202020204" pitchFamily="34" charset="0"/>
                          <a:ea typeface="+mn-ea"/>
                          <a:cs typeface="+mn-cs"/>
                        </a:rPr>
                        <a:t>236926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000" b="1" i="0" u="none" strike="noStrike" kern="1200" dirty="0">
                          <a:solidFill>
                            <a:srgbClr val="00B050"/>
                          </a:solidFill>
                          <a:effectLst/>
                          <a:latin typeface="Arial" panose="020B0604020202020204" pitchFamily="34" charset="0"/>
                          <a:ea typeface="+mn-ea"/>
                          <a:cs typeface="+mn-cs"/>
                        </a:rPr>
                        <a:t>16840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000" b="1" i="0" u="none" strike="noStrike" kern="1200" dirty="0">
                          <a:solidFill>
                            <a:srgbClr val="00B050"/>
                          </a:solidFill>
                          <a:effectLst/>
                          <a:latin typeface="Arial" panose="020B0604020202020204" pitchFamily="34" charset="0"/>
                          <a:ea typeface="+mn-ea"/>
                          <a:cs typeface="+mn-cs"/>
                        </a:rPr>
                        <a:t>34242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2000" b="1" i="0" u="none" strike="noStrike" kern="1200" dirty="0">
                          <a:solidFill>
                            <a:srgbClr val="00B050"/>
                          </a:solidFill>
                          <a:effectLst/>
                          <a:latin typeface="Arial" panose="020B0604020202020204" pitchFamily="34" charset="0"/>
                          <a:ea typeface="+mn-ea"/>
                          <a:cs typeface="+mn-cs"/>
                        </a:rPr>
                        <a:t>10759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8440186"/>
                  </a:ext>
                </a:extLst>
              </a:tr>
            </a:tbl>
          </a:graphicData>
        </a:graphic>
      </p:graphicFrame>
    </p:spTree>
    <p:extLst>
      <p:ext uri="{BB962C8B-B14F-4D97-AF65-F5344CB8AC3E}">
        <p14:creationId xmlns:p14="http://schemas.microsoft.com/office/powerpoint/2010/main" val="3804992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7" y="243136"/>
            <a:ext cx="5157787" cy="411957"/>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11</a:t>
            </a:r>
            <a:r>
              <a:rPr lang="en-US" baseline="30000" dirty="0">
                <a:latin typeface="Bookman Old Style" panose="02050604050505020204" pitchFamily="18" charset="0"/>
              </a:rPr>
              <a:t>th</a:t>
            </a:r>
            <a:r>
              <a:rPr lang="en-US" dirty="0"/>
              <a:t> </a:t>
            </a:r>
            <a:r>
              <a:rPr lang="en-US" dirty="0">
                <a:latin typeface="Bookman Old Style" panose="02050604050505020204" pitchFamily="18" charset="0"/>
              </a:rPr>
              <a:t>CRM</a:t>
            </a:r>
            <a:r>
              <a:rPr lang="en-US" dirty="0"/>
              <a:t> </a:t>
            </a:r>
            <a:r>
              <a:rPr lang="en-US" dirty="0">
                <a:latin typeface="Bookman Old Style" panose="02050604050505020204" pitchFamily="18" charset="0"/>
              </a:rPr>
              <a:t>Observation</a:t>
            </a:r>
          </a:p>
        </p:txBody>
      </p:sp>
      <p:sp>
        <p:nvSpPr>
          <p:cNvPr id="4" name="Content Placeholder 3"/>
          <p:cNvSpPr>
            <a:spLocks noGrp="1"/>
          </p:cNvSpPr>
          <p:nvPr>
            <p:ph sz="half" idx="2"/>
          </p:nvPr>
        </p:nvSpPr>
        <p:spPr>
          <a:xfrm>
            <a:off x="839788" y="769286"/>
            <a:ext cx="5157787" cy="5420377"/>
          </a:xfrm>
          <a:solidFill>
            <a:schemeClr val="bg1">
              <a:lumMod val="95000"/>
            </a:schemeClr>
          </a:solidFill>
          <a:ln>
            <a:solidFill>
              <a:schemeClr val="bg2">
                <a:lumMod val="75000"/>
              </a:schemeClr>
            </a:solidFill>
          </a:ln>
        </p:spPr>
        <p:txBody>
          <a:bodyPr>
            <a:normAutofit/>
          </a:bodyPr>
          <a:lstStyle/>
          <a:p>
            <a:pPr marL="514350" indent="-514350">
              <a:lnSpc>
                <a:spcPct val="150000"/>
              </a:lnSpc>
              <a:buFont typeface="+mj-lt"/>
              <a:buAutoNum type="arabicPeriod"/>
            </a:pPr>
            <a:r>
              <a:rPr lang="en-IN" sz="2000" dirty="0">
                <a:latin typeface="Bookman Old Style" panose="02050604050505020204" pitchFamily="18" charset="0"/>
                <a:ea typeface="Calibri" panose="020F0502020204030204" pitchFamily="34" charset="0"/>
                <a:cs typeface="Mangal" panose="02040503050203030202" pitchFamily="18" charset="0"/>
              </a:rPr>
              <a:t>Overcrowding (bed occupancy rate of &gt; 200%) in </a:t>
            </a:r>
            <a:r>
              <a:rPr lang="en-IN" sz="2000" dirty="0" smtClean="0">
                <a:latin typeface="Bookman Old Style" panose="02050604050505020204" pitchFamily="18" charset="0"/>
                <a:ea typeface="Calibri" panose="020F0502020204030204" pitchFamily="34" charset="0"/>
                <a:cs typeface="Mangal" panose="02040503050203030202" pitchFamily="18" charset="0"/>
              </a:rPr>
              <a:t>Women Hospital  </a:t>
            </a:r>
            <a:r>
              <a:rPr lang="en-IN" sz="2000" dirty="0" err="1" smtClean="0">
                <a:latin typeface="Bookman Old Style" panose="02050604050505020204" pitchFamily="18" charset="0"/>
                <a:ea typeface="Calibri" panose="020F0502020204030204" pitchFamily="34" charset="0"/>
                <a:cs typeface="Mangal" panose="02040503050203030202" pitchFamily="18" charset="0"/>
              </a:rPr>
              <a:t>Parbhani</a:t>
            </a:r>
            <a:r>
              <a:rPr lang="en-IN" sz="2000" dirty="0" smtClean="0">
                <a:latin typeface="Bookman Old Style" panose="02050604050505020204" pitchFamily="18" charset="0"/>
                <a:ea typeface="Calibri" panose="020F0502020204030204" pitchFamily="34" charset="0"/>
                <a:cs typeface="Mangal" panose="02040503050203030202" pitchFamily="18" charset="0"/>
              </a:rPr>
              <a:t> </a:t>
            </a:r>
            <a:r>
              <a:rPr lang="en-IN" sz="2000" dirty="0">
                <a:latin typeface="Bookman Old Style" panose="02050604050505020204" pitchFamily="18" charset="0"/>
                <a:ea typeface="Calibri" panose="020F0502020204030204" pitchFamily="34" charset="0"/>
                <a:cs typeface="Mangal" panose="02040503050203030202" pitchFamily="18" charset="0"/>
              </a:rPr>
              <a:t>in PNC ward and ANC ward is a major area of concern</a:t>
            </a:r>
            <a:r>
              <a:rPr lang="en-IN" sz="2000" dirty="0" smtClean="0">
                <a:latin typeface="Bookman Old Style" panose="02050604050505020204" pitchFamily="18" charset="0"/>
                <a:ea typeface="Calibri" panose="020F0502020204030204" pitchFamily="34" charset="0"/>
                <a:cs typeface="Mangal" panose="02040503050203030202" pitchFamily="18" charset="0"/>
              </a:rPr>
              <a:t>.</a:t>
            </a:r>
          </a:p>
          <a:p>
            <a:pPr marL="514350" indent="-514350">
              <a:lnSpc>
                <a:spcPct val="150000"/>
              </a:lnSpc>
              <a:buFont typeface="+mj-lt"/>
              <a:buAutoNum type="arabicPeriod"/>
            </a:pPr>
            <a:r>
              <a:rPr lang="en-IN" sz="2000" dirty="0" smtClean="0">
                <a:latin typeface="Bookman Old Style" panose="02050604050505020204" pitchFamily="18" charset="0"/>
                <a:ea typeface="Calibri" panose="020F0502020204030204" pitchFamily="34" charset="0"/>
                <a:cs typeface="Mangal" panose="02040503050203030202" pitchFamily="18" charset="0"/>
              </a:rPr>
              <a:t>Emergency </a:t>
            </a:r>
            <a:r>
              <a:rPr lang="en-IN" sz="2000" dirty="0" smtClean="0">
                <a:latin typeface="Bookman Old Style" panose="02050604050505020204" pitchFamily="18" charset="0"/>
                <a:ea typeface="Calibri" panose="020F0502020204030204" pitchFamily="34" charset="0"/>
                <a:cs typeface="Mangal" panose="02040503050203030202" pitchFamily="18" charset="0"/>
              </a:rPr>
              <a:t>Caesarean </a:t>
            </a:r>
            <a:r>
              <a:rPr lang="en-IN" sz="2000" dirty="0" smtClean="0">
                <a:latin typeface="Bookman Old Style" panose="02050604050505020204" pitchFamily="18" charset="0"/>
                <a:ea typeface="Calibri" panose="020F0502020204030204" pitchFamily="34" charset="0"/>
                <a:cs typeface="Mangal" panose="02040503050203030202" pitchFamily="18" charset="0"/>
              </a:rPr>
              <a:t>Section not in peripheral </a:t>
            </a:r>
            <a:r>
              <a:rPr lang="en-IN" sz="2000" dirty="0" smtClean="0">
                <a:latin typeface="Bookman Old Style" panose="02050604050505020204" pitchFamily="18" charset="0"/>
                <a:ea typeface="Calibri" panose="020F0502020204030204" pitchFamily="34" charset="0"/>
                <a:cs typeface="Mangal" panose="02040503050203030202" pitchFamily="18" charset="0"/>
              </a:rPr>
              <a:t>hospitals</a:t>
            </a:r>
            <a:endParaRPr lang="en-IN" sz="2000" dirty="0">
              <a:latin typeface="Bookman Old Style" panose="02050604050505020204" pitchFamily="18" charset="0"/>
              <a:ea typeface="Calibri" panose="020F0502020204030204" pitchFamily="34" charset="0"/>
              <a:cs typeface="Mangal" panose="02040503050203030202" pitchFamily="18" charset="0"/>
            </a:endParaRPr>
          </a:p>
          <a:p>
            <a:pPr marL="0" indent="0">
              <a:lnSpc>
                <a:spcPct val="150000"/>
              </a:lnSpc>
              <a:buNone/>
            </a:pPr>
            <a:endParaRPr lang="en-US" sz="2000" dirty="0">
              <a:latin typeface="Bookman Old Style" panose="02050604050505020204" pitchFamily="18" charset="0"/>
            </a:endParaRPr>
          </a:p>
        </p:txBody>
      </p:sp>
      <p:sp>
        <p:nvSpPr>
          <p:cNvPr id="5" name="Text Placeholder 4"/>
          <p:cNvSpPr>
            <a:spLocks noGrp="1"/>
          </p:cNvSpPr>
          <p:nvPr>
            <p:ph type="body" sz="quarter" idx="3"/>
          </p:nvPr>
        </p:nvSpPr>
        <p:spPr>
          <a:xfrm>
            <a:off x="6172200" y="243137"/>
            <a:ext cx="5183188" cy="411956"/>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Action Taken Report</a:t>
            </a: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75000"/>
              </a:schemeClr>
            </a:solidFill>
          </a:ln>
        </p:spPr>
        <p:txBody>
          <a:bodyPr>
            <a:noAutofit/>
          </a:bodyPr>
          <a:lstStyle/>
          <a:p>
            <a:pPr marL="457200" indent="-457200" algn="just">
              <a:lnSpc>
                <a:spcPct val="150000"/>
              </a:lnSpc>
              <a:spcAft>
                <a:spcPts val="0"/>
              </a:spcAft>
              <a:buFont typeface="+mj-lt"/>
              <a:buAutoNum type="arabicPeriod"/>
            </a:pPr>
            <a:r>
              <a:rPr lang="en-IN" sz="1600" dirty="0">
                <a:latin typeface="Bookman Old Style" panose="02050604050505020204" pitchFamily="18" charset="0"/>
                <a:ea typeface="Calibri" panose="020F0502020204030204" pitchFamily="34" charset="0"/>
                <a:cs typeface="Mangal" panose="02040503050203030202" pitchFamily="18" charset="0"/>
              </a:rPr>
              <a:t>New MCH wing </a:t>
            </a:r>
            <a:r>
              <a:rPr lang="en-IN" sz="1600" dirty="0" smtClean="0">
                <a:latin typeface="Bookman Old Style" panose="02050604050505020204" pitchFamily="18" charset="0"/>
                <a:ea typeface="Calibri" panose="020F0502020204030204" pitchFamily="34" charset="0"/>
                <a:cs typeface="Mangal" panose="02040503050203030202" pitchFamily="18" charset="0"/>
              </a:rPr>
              <a:t>approved at WH </a:t>
            </a:r>
            <a:r>
              <a:rPr lang="en-IN" sz="1600" dirty="0" err="1" smtClean="0">
                <a:latin typeface="Bookman Old Style" panose="02050604050505020204" pitchFamily="18" charset="0"/>
                <a:ea typeface="Calibri" panose="020F0502020204030204" pitchFamily="34" charset="0"/>
                <a:cs typeface="Mangal" panose="02040503050203030202" pitchFamily="18" charset="0"/>
              </a:rPr>
              <a:t>Parbhani</a:t>
            </a:r>
            <a:r>
              <a:rPr lang="en-IN" sz="1600" dirty="0" smtClean="0">
                <a:latin typeface="Bookman Old Style" panose="02050604050505020204" pitchFamily="18" charset="0"/>
                <a:ea typeface="Calibri" panose="020F0502020204030204" pitchFamily="34" charset="0"/>
                <a:cs typeface="Mangal" panose="02040503050203030202" pitchFamily="18" charset="0"/>
              </a:rPr>
              <a:t>. Plan approved and at work order stage.</a:t>
            </a:r>
          </a:p>
          <a:p>
            <a:pPr marL="457200" indent="-457200" algn="just">
              <a:lnSpc>
                <a:spcPct val="150000"/>
              </a:lnSpc>
              <a:spcAft>
                <a:spcPts val="0"/>
              </a:spcAft>
              <a:buFont typeface="+mj-lt"/>
              <a:buAutoNum type="arabicPeriod"/>
            </a:pPr>
            <a:r>
              <a:rPr lang="en-IN" sz="1600" dirty="0" smtClean="0">
                <a:latin typeface="Bookman Old Style" panose="02050604050505020204" pitchFamily="18" charset="0"/>
                <a:ea typeface="Calibri" panose="020F0502020204030204" pitchFamily="34" charset="0"/>
                <a:cs typeface="Mangal" panose="02040503050203030202" pitchFamily="18" charset="0"/>
              </a:rPr>
              <a:t>Three FRU of </a:t>
            </a:r>
            <a:r>
              <a:rPr lang="en-IN" sz="1600" dirty="0" err="1" smtClean="0">
                <a:latin typeface="Bookman Old Style" panose="02050604050505020204" pitchFamily="18" charset="0"/>
                <a:ea typeface="Calibri" panose="020F0502020204030204" pitchFamily="34" charset="0"/>
                <a:cs typeface="Mangal" panose="02040503050203030202" pitchFamily="18" charset="0"/>
              </a:rPr>
              <a:t>Parbhani</a:t>
            </a:r>
            <a:r>
              <a:rPr lang="en-IN" sz="1600" dirty="0" smtClean="0">
                <a:latin typeface="Bookman Old Style" panose="02050604050505020204" pitchFamily="18" charset="0"/>
                <a:ea typeface="Calibri" panose="020F0502020204030204" pitchFamily="34" charset="0"/>
                <a:cs typeface="Mangal" panose="02040503050203030202" pitchFamily="18" charset="0"/>
              </a:rPr>
              <a:t> district now operationalized with emergency LSCS so it will reduce burden on WH </a:t>
            </a:r>
            <a:r>
              <a:rPr lang="en-IN" sz="1600" dirty="0" err="1" smtClean="0">
                <a:latin typeface="Bookman Old Style" panose="02050604050505020204" pitchFamily="18" charset="0"/>
                <a:ea typeface="Calibri" panose="020F0502020204030204" pitchFamily="34" charset="0"/>
                <a:cs typeface="Mangal" panose="02040503050203030202" pitchFamily="18" charset="0"/>
              </a:rPr>
              <a:t>Parbhani</a:t>
            </a:r>
            <a:r>
              <a:rPr lang="en-IN" sz="1600" dirty="0" smtClean="0">
                <a:latin typeface="Bookman Old Style" panose="02050604050505020204" pitchFamily="18" charset="0"/>
                <a:ea typeface="Calibri" panose="020F0502020204030204" pitchFamily="34" charset="0"/>
                <a:cs typeface="Mangal" panose="02040503050203030202" pitchFamily="18" charset="0"/>
              </a:rPr>
              <a:t>.</a:t>
            </a:r>
          </a:p>
          <a:p>
            <a:pPr marL="0" indent="0" algn="just">
              <a:lnSpc>
                <a:spcPct val="150000"/>
              </a:lnSpc>
              <a:spcAft>
                <a:spcPts val="0"/>
              </a:spcAft>
              <a:buNone/>
            </a:pPr>
            <a:endParaRPr lang="en-US" sz="2400" dirty="0"/>
          </a:p>
        </p:txBody>
      </p:sp>
      <p:sp>
        <p:nvSpPr>
          <p:cNvPr id="7" name="Right Arrow 6"/>
          <p:cNvSpPr/>
          <p:nvPr/>
        </p:nvSpPr>
        <p:spPr>
          <a:xfrm>
            <a:off x="5847757" y="309733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2949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7" y="243136"/>
            <a:ext cx="5157787" cy="411957"/>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11</a:t>
            </a:r>
            <a:r>
              <a:rPr lang="en-US" baseline="30000" dirty="0">
                <a:latin typeface="Bookman Old Style" panose="02050604050505020204" pitchFamily="18" charset="0"/>
              </a:rPr>
              <a:t>th</a:t>
            </a:r>
            <a:r>
              <a:rPr lang="en-US" dirty="0"/>
              <a:t> </a:t>
            </a:r>
            <a:r>
              <a:rPr lang="en-US" dirty="0">
                <a:latin typeface="Bookman Old Style" panose="02050604050505020204" pitchFamily="18" charset="0"/>
              </a:rPr>
              <a:t>CRM</a:t>
            </a:r>
            <a:r>
              <a:rPr lang="en-US" dirty="0"/>
              <a:t> </a:t>
            </a:r>
            <a:r>
              <a:rPr lang="en-US" dirty="0">
                <a:latin typeface="Bookman Old Style" panose="02050604050505020204" pitchFamily="18" charset="0"/>
              </a:rPr>
              <a:t>Observation</a:t>
            </a:r>
          </a:p>
        </p:txBody>
      </p:sp>
      <p:sp>
        <p:nvSpPr>
          <p:cNvPr id="4" name="Content Placeholder 3"/>
          <p:cNvSpPr>
            <a:spLocks noGrp="1"/>
          </p:cNvSpPr>
          <p:nvPr>
            <p:ph sz="half" idx="2"/>
          </p:nvPr>
        </p:nvSpPr>
        <p:spPr>
          <a:xfrm>
            <a:off x="839788" y="769286"/>
            <a:ext cx="5157787" cy="5420377"/>
          </a:xfrm>
          <a:solidFill>
            <a:schemeClr val="bg1">
              <a:lumMod val="95000"/>
            </a:schemeClr>
          </a:solidFill>
          <a:ln>
            <a:solidFill>
              <a:schemeClr val="bg2">
                <a:lumMod val="75000"/>
              </a:schemeClr>
            </a:solidFill>
          </a:ln>
        </p:spPr>
        <p:txBody>
          <a:bodyPr>
            <a:normAutofit/>
          </a:bodyPr>
          <a:lstStyle/>
          <a:p>
            <a:pPr marL="0" indent="0">
              <a:lnSpc>
                <a:spcPct val="150000"/>
              </a:lnSpc>
              <a:buNone/>
            </a:pPr>
            <a:r>
              <a:rPr lang="en-GB" sz="2000" dirty="0">
                <a:latin typeface="Bookman Old Style" panose="02050604050505020204" pitchFamily="18" charset="0"/>
                <a:ea typeface="Calibri" panose="020F0502020204030204" pitchFamily="34" charset="0"/>
                <a:cs typeface="Mangal" panose="02040503050203030202" pitchFamily="18" charset="0"/>
              </a:rPr>
              <a:t>BRIDGE (Boosting Routine Immunization and Demand generation) training of </a:t>
            </a:r>
            <a:r>
              <a:rPr lang="en-US" sz="2000" dirty="0">
                <a:latin typeface="Bookman Old Style" panose="02050604050505020204" pitchFamily="18" charset="0"/>
                <a:ea typeface="Calibri" panose="020F0502020204030204" pitchFamily="34" charset="0"/>
                <a:cs typeface="Mangal" panose="02040503050203030202" pitchFamily="18" charset="0"/>
              </a:rPr>
              <a:t>Intensified Mission </a:t>
            </a:r>
            <a:r>
              <a:rPr lang="en-US" sz="2000" dirty="0" err="1">
                <a:latin typeface="Bookman Old Style" panose="02050604050505020204" pitchFamily="18" charset="0"/>
                <a:ea typeface="Calibri" panose="020F0502020204030204" pitchFamily="34" charset="0"/>
                <a:cs typeface="Mangal" panose="02040503050203030202" pitchFamily="18" charset="0"/>
              </a:rPr>
              <a:t>Indradhanush</a:t>
            </a:r>
            <a:r>
              <a:rPr lang="en-US" sz="2000" dirty="0">
                <a:latin typeface="Bookman Old Style" panose="02050604050505020204" pitchFamily="18" charset="0"/>
                <a:ea typeface="Calibri" panose="020F0502020204030204" pitchFamily="34" charset="0"/>
                <a:cs typeface="Mangal" panose="02040503050203030202" pitchFamily="18" charset="0"/>
              </a:rPr>
              <a:t> (IMI) </a:t>
            </a:r>
            <a:r>
              <a:rPr lang="en-GB" sz="2000" dirty="0">
                <a:latin typeface="Bookman Old Style" panose="02050604050505020204" pitchFamily="18" charset="0"/>
                <a:ea typeface="Calibri" panose="020F0502020204030204" pitchFamily="34" charset="0"/>
                <a:cs typeface="Mangal" panose="02040503050203030202" pitchFamily="18" charset="0"/>
              </a:rPr>
              <a:t>districts, to be extended to all districts</a:t>
            </a:r>
            <a:r>
              <a:rPr lang="en-GB" sz="2000" dirty="0" smtClean="0">
                <a:latin typeface="Arial" pitchFamily="34" charset="0"/>
                <a:cs typeface="Arial" pitchFamily="34" charset="0"/>
              </a:rPr>
              <a:t>.</a:t>
            </a:r>
          </a:p>
          <a:p>
            <a:pPr marL="0" indent="0">
              <a:lnSpc>
                <a:spcPct val="150000"/>
              </a:lnSpc>
              <a:buNone/>
            </a:pPr>
            <a:r>
              <a:rPr lang="en-GB" sz="2000" dirty="0">
                <a:latin typeface="Bookman Old Style" panose="02050604050505020204" pitchFamily="18" charset="0"/>
                <a:ea typeface="Calibri" panose="020F0502020204030204" pitchFamily="34" charset="0"/>
                <a:cs typeface="Mangal" panose="02040503050203030202" pitchFamily="18" charset="0"/>
              </a:rPr>
              <a:t>OOPE by pregnant women on getting USG in urban slums. 600-700 per USG from outside, 1-3 times.</a:t>
            </a:r>
            <a:endParaRPr lang="en-US" sz="2000" dirty="0">
              <a:latin typeface="Bookman Old Style" panose="02050604050505020204" pitchFamily="18" charset="0"/>
              <a:ea typeface="Calibri" panose="020F0502020204030204" pitchFamily="34" charset="0"/>
              <a:cs typeface="Mangal" panose="02040503050203030202" pitchFamily="18" charset="0"/>
            </a:endParaRPr>
          </a:p>
          <a:p>
            <a:pPr marL="0" indent="0">
              <a:lnSpc>
                <a:spcPct val="150000"/>
              </a:lnSpc>
              <a:buNone/>
            </a:pPr>
            <a:endParaRPr lang="en-GB" sz="2000" dirty="0">
              <a:latin typeface="Arial" pitchFamily="34" charset="0"/>
              <a:cs typeface="Arial" pitchFamily="34" charset="0"/>
            </a:endParaRPr>
          </a:p>
          <a:p>
            <a:pPr marL="0" indent="0">
              <a:buNone/>
            </a:pPr>
            <a:endParaRPr lang="en-US" sz="2000" dirty="0">
              <a:latin typeface="Bookman Old Style" panose="02050604050505020204" pitchFamily="18" charset="0"/>
            </a:endParaRPr>
          </a:p>
        </p:txBody>
      </p:sp>
      <p:sp>
        <p:nvSpPr>
          <p:cNvPr id="5" name="Text Placeholder 4"/>
          <p:cNvSpPr>
            <a:spLocks noGrp="1"/>
          </p:cNvSpPr>
          <p:nvPr>
            <p:ph type="body" sz="quarter" idx="3"/>
          </p:nvPr>
        </p:nvSpPr>
        <p:spPr>
          <a:xfrm>
            <a:off x="6172200" y="243137"/>
            <a:ext cx="5183188" cy="411956"/>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Action Taken Report</a:t>
            </a: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75000"/>
              </a:schemeClr>
            </a:solidFill>
          </a:ln>
        </p:spPr>
        <p:txBody>
          <a:bodyPr>
            <a:normAutofit/>
          </a:bodyPr>
          <a:lstStyle/>
          <a:p>
            <a:pPr marL="354013" indent="-177800" algn="just">
              <a:lnSpc>
                <a:spcPct val="150000"/>
              </a:lnSpc>
            </a:pPr>
            <a:r>
              <a:rPr lang="en-IN" sz="2000" dirty="0" smtClean="0">
                <a:latin typeface="Bookman Old Style" panose="02050604050505020204" pitchFamily="18" charset="0"/>
                <a:ea typeface="Calibri" panose="020F0502020204030204" pitchFamily="34" charset="0"/>
                <a:cs typeface="Mangal" panose="02040503050203030202" pitchFamily="18" charset="0"/>
              </a:rPr>
              <a:t>BRIDGE training </a:t>
            </a:r>
            <a:r>
              <a:rPr lang="en-IN" sz="2000" dirty="0" err="1" smtClean="0">
                <a:latin typeface="Bookman Old Style" panose="02050604050505020204" pitchFamily="18" charset="0"/>
                <a:ea typeface="Calibri" panose="020F0502020204030204" pitchFamily="34" charset="0"/>
                <a:cs typeface="Mangal" panose="02040503050203030202" pitchFamily="18" charset="0"/>
              </a:rPr>
              <a:t>ToT</a:t>
            </a:r>
            <a:r>
              <a:rPr lang="en-IN" sz="2000" dirty="0" smtClean="0">
                <a:latin typeface="Bookman Old Style" panose="02050604050505020204" pitchFamily="18" charset="0"/>
                <a:ea typeface="Calibri" panose="020F0502020204030204" pitchFamily="34" charset="0"/>
                <a:cs typeface="Mangal" panose="02040503050203030202" pitchFamily="18" charset="0"/>
              </a:rPr>
              <a:t> will start in two weeks time and training of all functionaries of remaining all districts will be completed in 2 months.</a:t>
            </a:r>
          </a:p>
          <a:p>
            <a:pPr marL="354013" indent="-177800" algn="just">
              <a:lnSpc>
                <a:spcPct val="150000"/>
              </a:lnSpc>
            </a:pPr>
            <a:r>
              <a:rPr lang="en-IN" sz="2000" dirty="0" err="1">
                <a:latin typeface="Bookman Old Style" panose="02050604050505020204" pitchFamily="18" charset="0"/>
                <a:ea typeface="Calibri" panose="020F0502020204030204" pitchFamily="34" charset="0"/>
                <a:cs typeface="Mangal" panose="02040503050203030202" pitchFamily="18" charset="0"/>
              </a:rPr>
              <a:t>MoU</a:t>
            </a:r>
            <a:r>
              <a:rPr lang="en-IN" sz="2000" dirty="0">
                <a:latin typeface="Bookman Old Style" panose="02050604050505020204" pitchFamily="18" charset="0"/>
                <a:ea typeface="Calibri" panose="020F0502020204030204" pitchFamily="34" charset="0"/>
                <a:cs typeface="Mangal" panose="02040503050203030202" pitchFamily="18" charset="0"/>
              </a:rPr>
              <a:t> signed with private </a:t>
            </a:r>
            <a:r>
              <a:rPr lang="en-IN" sz="2000" dirty="0" err="1">
                <a:latin typeface="Bookman Old Style" panose="02050604050505020204" pitchFamily="18" charset="0"/>
                <a:ea typeface="Calibri" panose="020F0502020204030204" pitchFamily="34" charset="0"/>
                <a:cs typeface="Mangal" panose="02040503050203030202" pitchFamily="18" charset="0"/>
              </a:rPr>
              <a:t>sonologists</a:t>
            </a:r>
            <a:r>
              <a:rPr lang="en-IN" sz="2000" dirty="0">
                <a:latin typeface="Bookman Old Style" panose="02050604050505020204" pitchFamily="18" charset="0"/>
                <a:ea typeface="Calibri" panose="020F0502020204030204" pitchFamily="34" charset="0"/>
                <a:cs typeface="Mangal" panose="02040503050203030202" pitchFamily="18" charset="0"/>
              </a:rPr>
              <a:t> and radiologists for USG of pregnant women. Now all the State including urban slums covered for USG.</a:t>
            </a:r>
          </a:p>
          <a:p>
            <a:pPr marL="354013" indent="-177800" algn="just">
              <a:lnSpc>
                <a:spcPct val="150000"/>
              </a:lnSpc>
            </a:pPr>
            <a:r>
              <a:rPr lang="en-IN" sz="2000" dirty="0">
                <a:latin typeface="Bookman Old Style" panose="02050604050505020204" pitchFamily="18" charset="0"/>
                <a:ea typeface="Calibri" panose="020F0502020204030204" pitchFamily="34" charset="0"/>
                <a:cs typeface="Mangal" panose="02040503050203030202" pitchFamily="18" charset="0"/>
              </a:rPr>
              <a:t>Rates are fixed up to </a:t>
            </a:r>
            <a:r>
              <a:rPr lang="en-IN" sz="2000" dirty="0" err="1">
                <a:latin typeface="Bookman Old Style" panose="02050604050505020204" pitchFamily="18" charset="0"/>
                <a:ea typeface="Calibri" panose="020F0502020204030204" pitchFamily="34" charset="0"/>
                <a:cs typeface="Mangal" panose="02040503050203030202" pitchFamily="18" charset="0"/>
              </a:rPr>
              <a:t>Rs</a:t>
            </a:r>
            <a:r>
              <a:rPr lang="en-IN" sz="2000" dirty="0">
                <a:latin typeface="Bookman Old Style" panose="02050604050505020204" pitchFamily="18" charset="0"/>
                <a:ea typeface="Calibri" panose="020F0502020204030204" pitchFamily="34" charset="0"/>
                <a:cs typeface="Mangal" panose="02040503050203030202" pitchFamily="18" charset="0"/>
              </a:rPr>
              <a:t>. 400 per USG.</a:t>
            </a:r>
            <a:endParaRPr lang="en-US" sz="2000" dirty="0"/>
          </a:p>
          <a:p>
            <a:pPr marL="354013" indent="-177800" algn="just">
              <a:lnSpc>
                <a:spcPct val="150000"/>
              </a:lnSpc>
            </a:pPr>
            <a:endParaRPr lang="en-US" sz="2000" dirty="0"/>
          </a:p>
        </p:txBody>
      </p:sp>
      <p:sp>
        <p:nvSpPr>
          <p:cNvPr id="7" name="Right Arrow 6"/>
          <p:cNvSpPr/>
          <p:nvPr/>
        </p:nvSpPr>
        <p:spPr>
          <a:xfrm>
            <a:off x="5847757" y="309733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7143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7" y="243136"/>
            <a:ext cx="5157787" cy="411957"/>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11</a:t>
            </a:r>
            <a:r>
              <a:rPr lang="en-US" baseline="30000" dirty="0">
                <a:latin typeface="Bookman Old Style" panose="02050604050505020204" pitchFamily="18" charset="0"/>
              </a:rPr>
              <a:t>th</a:t>
            </a:r>
            <a:r>
              <a:rPr lang="en-US" dirty="0"/>
              <a:t> </a:t>
            </a:r>
            <a:r>
              <a:rPr lang="en-US" dirty="0">
                <a:latin typeface="Bookman Old Style" panose="02050604050505020204" pitchFamily="18" charset="0"/>
              </a:rPr>
              <a:t>CRM</a:t>
            </a:r>
            <a:r>
              <a:rPr lang="en-US" dirty="0"/>
              <a:t> </a:t>
            </a:r>
            <a:r>
              <a:rPr lang="en-US" dirty="0">
                <a:latin typeface="Bookman Old Style" panose="02050604050505020204" pitchFamily="18" charset="0"/>
              </a:rPr>
              <a:t>Observation</a:t>
            </a:r>
          </a:p>
        </p:txBody>
      </p:sp>
      <p:sp>
        <p:nvSpPr>
          <p:cNvPr id="4" name="Content Placeholder 3"/>
          <p:cNvSpPr>
            <a:spLocks noGrp="1"/>
          </p:cNvSpPr>
          <p:nvPr>
            <p:ph sz="half" idx="2"/>
          </p:nvPr>
        </p:nvSpPr>
        <p:spPr>
          <a:xfrm>
            <a:off x="839788" y="769286"/>
            <a:ext cx="5157787" cy="5420377"/>
          </a:xfrm>
          <a:solidFill>
            <a:schemeClr val="bg1">
              <a:lumMod val="95000"/>
            </a:schemeClr>
          </a:solidFill>
          <a:ln>
            <a:solidFill>
              <a:schemeClr val="bg2">
                <a:lumMod val="75000"/>
              </a:schemeClr>
            </a:solidFill>
          </a:ln>
        </p:spPr>
        <p:txBody>
          <a:bodyPr>
            <a:normAutofit/>
          </a:bodyPr>
          <a:lstStyle/>
          <a:p>
            <a:pPr marL="0" indent="0">
              <a:lnSpc>
                <a:spcPct val="150000"/>
              </a:lnSpc>
              <a:buNone/>
            </a:pPr>
            <a:r>
              <a:rPr lang="en-GB" sz="2000" dirty="0">
                <a:latin typeface="Bookman Old Style" panose="02050604050505020204" pitchFamily="18" charset="0"/>
                <a:ea typeface="Calibri" panose="020F0502020204030204" pitchFamily="34" charset="0"/>
                <a:cs typeface="Mangal" panose="02040503050203030202" pitchFamily="18" charset="0"/>
              </a:rPr>
              <a:t>Frequent stock outs of even vital drugs</a:t>
            </a:r>
            <a:r>
              <a:rPr lang="en-GB" sz="2000" dirty="0" smtClean="0">
                <a:latin typeface="Bookman Old Style" panose="02050604050505020204" pitchFamily="18" charset="0"/>
                <a:ea typeface="Calibri" panose="020F0502020204030204" pitchFamily="34" charset="0"/>
                <a:cs typeface="Mangal" panose="02040503050203030202" pitchFamily="18" charset="0"/>
              </a:rPr>
              <a:t>”: Local </a:t>
            </a:r>
            <a:r>
              <a:rPr lang="en-GB" sz="2000" dirty="0">
                <a:latin typeface="Bookman Old Style" panose="02050604050505020204" pitchFamily="18" charset="0"/>
                <a:ea typeface="Calibri" panose="020F0502020204030204" pitchFamily="34" charset="0"/>
                <a:cs typeface="Mangal" panose="02040503050203030202" pitchFamily="18" charset="0"/>
              </a:rPr>
              <a:t>purchasing, </a:t>
            </a:r>
            <a:r>
              <a:rPr lang="en-IN" sz="2000" dirty="0">
                <a:latin typeface="Bookman Old Style" panose="02050604050505020204" pitchFamily="18" charset="0"/>
                <a:ea typeface="Calibri" panose="020F0502020204030204" pitchFamily="34" charset="0"/>
                <a:cs typeface="Mangal" panose="02040503050203030202" pitchFamily="18" charset="0"/>
              </a:rPr>
              <a:t>Large expenses observed on drug purchases on regular basis in </a:t>
            </a:r>
            <a:r>
              <a:rPr lang="en-IN" sz="2000" dirty="0" smtClean="0">
                <a:latin typeface="Bookman Old Style" panose="02050604050505020204" pitchFamily="18" charset="0"/>
                <a:ea typeface="Calibri" panose="020F0502020204030204" pitchFamily="34" charset="0"/>
                <a:cs typeface="Mangal" panose="02040503050203030202" pitchFamily="18" charset="0"/>
              </a:rPr>
              <a:t>RK</a:t>
            </a:r>
            <a:r>
              <a:rPr lang="en-IN" sz="2400" dirty="0">
                <a:latin typeface="Arial" pitchFamily="34" charset="0"/>
                <a:cs typeface="Arial" pitchFamily="34" charset="0"/>
              </a:rPr>
              <a:t>S</a:t>
            </a:r>
            <a:r>
              <a:rPr lang="en-IN" sz="2400" dirty="0" smtClean="0">
                <a:latin typeface="Arial" pitchFamily="34" charset="0"/>
                <a:cs typeface="Arial" pitchFamily="34" charset="0"/>
              </a:rPr>
              <a:t>.</a:t>
            </a:r>
            <a:endParaRPr lang="en-US" sz="2400" dirty="0">
              <a:latin typeface="Bookman Old Style" panose="02050604050505020204" pitchFamily="18" charset="0"/>
            </a:endParaRPr>
          </a:p>
        </p:txBody>
      </p:sp>
      <p:sp>
        <p:nvSpPr>
          <p:cNvPr id="5" name="Text Placeholder 4"/>
          <p:cNvSpPr>
            <a:spLocks noGrp="1"/>
          </p:cNvSpPr>
          <p:nvPr>
            <p:ph type="body" sz="quarter" idx="3"/>
          </p:nvPr>
        </p:nvSpPr>
        <p:spPr>
          <a:xfrm>
            <a:off x="6172200" y="243137"/>
            <a:ext cx="5183188" cy="411956"/>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a:latin typeface="Bookman Old Style" panose="02050604050505020204" pitchFamily="18" charset="0"/>
              </a:rPr>
              <a:t>Action Taken Report</a:t>
            </a: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75000"/>
              </a:schemeClr>
            </a:solidFill>
          </a:ln>
        </p:spPr>
        <p:txBody>
          <a:bodyPr>
            <a:normAutofit/>
          </a:bodyPr>
          <a:lstStyle/>
          <a:p>
            <a:pPr marL="354013" indent="-177800" algn="just">
              <a:lnSpc>
                <a:spcPct val="150000"/>
              </a:lnSpc>
            </a:pPr>
            <a:r>
              <a:rPr lang="en-IN" sz="2000" dirty="0" smtClean="0">
                <a:latin typeface="Bookman Old Style" panose="02050604050505020204" pitchFamily="18" charset="0"/>
                <a:ea typeface="Calibri" panose="020F0502020204030204" pitchFamily="34" charset="0"/>
                <a:cs typeface="Mangal" panose="02040503050203030202" pitchFamily="18" charset="0"/>
              </a:rPr>
              <a:t>M/s </a:t>
            </a:r>
            <a:r>
              <a:rPr lang="en-IN" sz="2000" dirty="0" err="1" smtClean="0">
                <a:latin typeface="Bookman Old Style" panose="02050604050505020204" pitchFamily="18" charset="0"/>
                <a:ea typeface="Calibri" panose="020F0502020204030204" pitchFamily="34" charset="0"/>
                <a:cs typeface="Mangal" panose="02040503050203030202" pitchFamily="18" charset="0"/>
              </a:rPr>
              <a:t>Haffkin</a:t>
            </a:r>
            <a:r>
              <a:rPr lang="en-IN" sz="2000" dirty="0" smtClean="0">
                <a:latin typeface="Bookman Old Style" panose="02050604050505020204" pitchFamily="18" charset="0"/>
                <a:ea typeface="Calibri" panose="020F0502020204030204" pitchFamily="34" charset="0"/>
                <a:cs typeface="Mangal" panose="02040503050203030202" pitchFamily="18" charset="0"/>
              </a:rPr>
              <a:t> </a:t>
            </a:r>
            <a:r>
              <a:rPr lang="en-IN" sz="2000" dirty="0" err="1" smtClean="0">
                <a:latin typeface="Bookman Old Style" panose="02050604050505020204" pitchFamily="18" charset="0"/>
                <a:ea typeface="Calibri" panose="020F0502020204030204" pitchFamily="34" charset="0"/>
                <a:cs typeface="Mangal" panose="02040503050203030202" pitchFamily="18" charset="0"/>
              </a:rPr>
              <a:t>Biopharma</a:t>
            </a:r>
            <a:r>
              <a:rPr lang="en-IN" sz="2000" dirty="0" smtClean="0">
                <a:latin typeface="Bookman Old Style" panose="02050604050505020204" pitchFamily="18" charset="0"/>
                <a:ea typeface="Calibri" panose="020F0502020204030204" pitchFamily="34" charset="0"/>
                <a:cs typeface="Mangal" panose="02040503050203030202" pitchFamily="18" charset="0"/>
              </a:rPr>
              <a:t> Ltd (State PSU) is now identified as procurement agency for State.</a:t>
            </a:r>
          </a:p>
          <a:p>
            <a:pPr marL="354013" indent="-177800" algn="just">
              <a:lnSpc>
                <a:spcPct val="150000"/>
              </a:lnSpc>
            </a:pPr>
            <a:r>
              <a:rPr lang="en-IN" sz="2000" dirty="0" smtClean="0">
                <a:latin typeface="Bookman Old Style" panose="02050604050505020204" pitchFamily="18" charset="0"/>
                <a:ea typeface="Calibri" panose="020F0502020204030204" pitchFamily="34" charset="0"/>
                <a:cs typeface="Mangal" panose="02040503050203030202" pitchFamily="18" charset="0"/>
              </a:rPr>
              <a:t>M/s </a:t>
            </a:r>
            <a:r>
              <a:rPr lang="en-IN" sz="2000" dirty="0" err="1" smtClean="0">
                <a:latin typeface="Bookman Old Style" panose="02050604050505020204" pitchFamily="18" charset="0"/>
                <a:ea typeface="Calibri" panose="020F0502020204030204" pitchFamily="34" charset="0"/>
                <a:cs typeface="Mangal" panose="02040503050203030202" pitchFamily="18" charset="0"/>
              </a:rPr>
              <a:t>Haffkin</a:t>
            </a:r>
            <a:r>
              <a:rPr lang="en-IN" sz="2000" dirty="0" smtClean="0">
                <a:latin typeface="Bookman Old Style" panose="02050604050505020204" pitchFamily="18" charset="0"/>
                <a:ea typeface="Calibri" panose="020F0502020204030204" pitchFamily="34" charset="0"/>
                <a:cs typeface="Mangal" panose="02040503050203030202" pitchFamily="18" charset="0"/>
              </a:rPr>
              <a:t> has established procurement cell and now </a:t>
            </a:r>
            <a:r>
              <a:rPr lang="en-IN" sz="2000" dirty="0" smtClean="0">
                <a:latin typeface="Bookman Old Style" panose="02050604050505020204" pitchFamily="18" charset="0"/>
                <a:ea typeface="Calibri" panose="020F0502020204030204" pitchFamily="34" charset="0"/>
                <a:cs typeface="Mangal" panose="02040503050203030202" pitchFamily="18" charset="0"/>
              </a:rPr>
              <a:t>procurement </a:t>
            </a:r>
            <a:r>
              <a:rPr lang="en-IN" sz="2000" dirty="0" smtClean="0">
                <a:latin typeface="Bookman Old Style" panose="02050604050505020204" pitchFamily="18" charset="0"/>
                <a:ea typeface="Calibri" panose="020F0502020204030204" pitchFamily="34" charset="0"/>
                <a:cs typeface="Mangal" panose="02040503050203030202" pitchFamily="18" charset="0"/>
              </a:rPr>
              <a:t>is started.</a:t>
            </a:r>
          </a:p>
          <a:p>
            <a:pPr marL="354013" indent="-177800" algn="just">
              <a:lnSpc>
                <a:spcPct val="150000"/>
              </a:lnSpc>
            </a:pPr>
            <a:r>
              <a:rPr lang="en-IN" sz="2000" dirty="0" smtClean="0">
                <a:latin typeface="Bookman Old Style" panose="02050604050505020204" pitchFamily="18" charset="0"/>
                <a:cs typeface="Mangal" panose="02040503050203030202" pitchFamily="18" charset="0"/>
              </a:rPr>
              <a:t>10% budget is distributed to districts for medicine purchase till regular supply reaches the health facilities.</a:t>
            </a:r>
            <a:endParaRPr lang="en-US" dirty="0"/>
          </a:p>
        </p:txBody>
      </p:sp>
      <p:sp>
        <p:nvSpPr>
          <p:cNvPr id="7" name="Right Arrow 6"/>
          <p:cNvSpPr/>
          <p:nvPr/>
        </p:nvSpPr>
        <p:spPr>
          <a:xfrm>
            <a:off x="5847757" y="3097335"/>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2694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7" y="243136"/>
            <a:ext cx="5157787" cy="411957"/>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smtClean="0">
                <a:latin typeface="Bookman Old Style" panose="02050604050505020204" pitchFamily="18" charset="0"/>
              </a:rPr>
              <a:t>11</a:t>
            </a:r>
            <a:r>
              <a:rPr lang="en-US" baseline="30000" dirty="0" smtClean="0">
                <a:latin typeface="Bookman Old Style" panose="02050604050505020204" pitchFamily="18" charset="0"/>
              </a:rPr>
              <a:t>th</a:t>
            </a:r>
            <a:r>
              <a:rPr lang="en-US" dirty="0" smtClean="0"/>
              <a:t> </a:t>
            </a:r>
            <a:r>
              <a:rPr lang="en-US" dirty="0" smtClean="0">
                <a:latin typeface="Bookman Old Style" panose="02050604050505020204" pitchFamily="18" charset="0"/>
              </a:rPr>
              <a:t>CRM</a:t>
            </a:r>
            <a:r>
              <a:rPr lang="en-US" dirty="0" smtClean="0"/>
              <a:t> </a:t>
            </a:r>
            <a:r>
              <a:rPr lang="en-US" dirty="0" smtClean="0">
                <a:latin typeface="Bookman Old Style" panose="02050604050505020204" pitchFamily="18" charset="0"/>
              </a:rPr>
              <a:t>Observation</a:t>
            </a:r>
            <a:endParaRPr lang="en-US" dirty="0">
              <a:latin typeface="Bookman Old Style" panose="02050604050505020204" pitchFamily="18" charset="0"/>
            </a:endParaRPr>
          </a:p>
        </p:txBody>
      </p:sp>
      <p:sp>
        <p:nvSpPr>
          <p:cNvPr id="4" name="Content Placeholder 3"/>
          <p:cNvSpPr>
            <a:spLocks noGrp="1"/>
          </p:cNvSpPr>
          <p:nvPr>
            <p:ph sz="half" idx="2"/>
          </p:nvPr>
        </p:nvSpPr>
        <p:spPr>
          <a:xfrm>
            <a:off x="839788" y="769286"/>
            <a:ext cx="5157787" cy="5420377"/>
          </a:xfrm>
          <a:solidFill>
            <a:schemeClr val="bg1">
              <a:lumMod val="95000"/>
            </a:schemeClr>
          </a:solidFill>
          <a:ln>
            <a:solidFill>
              <a:schemeClr val="bg2">
                <a:lumMod val="75000"/>
              </a:schemeClr>
            </a:solidFill>
          </a:ln>
        </p:spPr>
        <p:txBody>
          <a:bodyPr>
            <a:normAutofit/>
          </a:bodyPr>
          <a:lstStyle/>
          <a:p>
            <a:pPr marL="457200" indent="-457200">
              <a:lnSpc>
                <a:spcPct val="150000"/>
              </a:lnSpc>
              <a:spcAft>
                <a:spcPts val="0"/>
              </a:spcAft>
              <a:buFont typeface="+mj-lt"/>
              <a:buAutoNum type="arabicPeriod" startAt="4"/>
            </a:pPr>
            <a:r>
              <a:rPr lang="en-IN" sz="2000" dirty="0">
                <a:latin typeface="Bookman Old Style" panose="02050604050505020204" pitchFamily="18" charset="0"/>
                <a:ea typeface="Calibri" panose="020F0502020204030204" pitchFamily="34" charset="0"/>
                <a:cs typeface="Mangal" panose="02040503050203030202" pitchFamily="18" charset="0"/>
              </a:rPr>
              <a:t>ASHAs felt demotivated and faced lack of acceptance by </a:t>
            </a:r>
            <a:r>
              <a:rPr lang="en-IN" sz="2000" dirty="0" smtClean="0">
                <a:latin typeface="Bookman Old Style" panose="02050604050505020204" pitchFamily="18" charset="0"/>
                <a:ea typeface="Calibri" panose="020F0502020204030204" pitchFamily="34" charset="0"/>
                <a:cs typeface="Mangal" panose="02040503050203030202" pitchFamily="18" charset="0"/>
              </a:rPr>
              <a:t>APL </a:t>
            </a:r>
            <a:r>
              <a:rPr lang="en-IN" sz="2000" dirty="0">
                <a:latin typeface="Bookman Old Style" panose="02050604050505020204" pitchFamily="18" charset="0"/>
                <a:ea typeface="Calibri" panose="020F0502020204030204" pitchFamily="34" charset="0"/>
                <a:cs typeface="Mangal" panose="02040503050203030202" pitchFamily="18" charset="0"/>
              </a:rPr>
              <a:t>family as there is no provision for incentives for </a:t>
            </a:r>
            <a:r>
              <a:rPr lang="en-IN" sz="2000" dirty="0" smtClean="0">
                <a:latin typeface="Bookman Old Style" panose="02050604050505020204" pitchFamily="18" charset="0"/>
                <a:ea typeface="Calibri" panose="020F0502020204030204" pitchFamily="34" charset="0"/>
                <a:cs typeface="Mangal" panose="02040503050203030202" pitchFamily="18" charset="0"/>
              </a:rPr>
              <a:t>serving them.</a:t>
            </a:r>
          </a:p>
          <a:p>
            <a:pPr marL="457200" indent="-457200">
              <a:lnSpc>
                <a:spcPct val="150000"/>
              </a:lnSpc>
              <a:spcAft>
                <a:spcPts val="0"/>
              </a:spcAft>
              <a:buFont typeface="+mj-lt"/>
              <a:buAutoNum type="arabicPeriod" startAt="4"/>
            </a:pPr>
            <a:r>
              <a:rPr lang="en-GB" sz="2000" dirty="0">
                <a:latin typeface="Bookman Old Style" panose="02050604050505020204" pitchFamily="18" charset="0"/>
                <a:ea typeface="Calibri" panose="020F0502020204030204" pitchFamily="34" charset="0"/>
                <a:cs typeface="Mangal" panose="02040503050203030202" pitchFamily="18" charset="0"/>
              </a:rPr>
              <a:t>low involvement  ASHAs national disease control programmes</a:t>
            </a:r>
            <a:endParaRPr lang="en-IN" sz="2000" dirty="0">
              <a:latin typeface="Bookman Old Style" panose="02050604050505020204" pitchFamily="18" charset="0"/>
              <a:ea typeface="Calibri" panose="020F0502020204030204" pitchFamily="34" charset="0"/>
              <a:cs typeface="Mangal" panose="02040503050203030202" pitchFamily="18" charset="0"/>
            </a:endParaRPr>
          </a:p>
          <a:p>
            <a:pPr marL="0" indent="0">
              <a:lnSpc>
                <a:spcPct val="150000"/>
              </a:lnSpc>
              <a:spcAft>
                <a:spcPts val="0"/>
              </a:spcAft>
              <a:buNone/>
            </a:pPr>
            <a:endParaRPr lang="en-IN" sz="2000" dirty="0">
              <a:latin typeface="Bookman Old Style" panose="02050604050505020204" pitchFamily="18" charset="0"/>
              <a:ea typeface="Calibri" panose="020F0502020204030204" pitchFamily="34" charset="0"/>
              <a:cs typeface="Mangal" panose="02040503050203030202" pitchFamily="18" charset="0"/>
            </a:endParaRPr>
          </a:p>
        </p:txBody>
      </p:sp>
      <p:sp>
        <p:nvSpPr>
          <p:cNvPr id="5" name="Text Placeholder 4"/>
          <p:cNvSpPr>
            <a:spLocks noGrp="1"/>
          </p:cNvSpPr>
          <p:nvPr>
            <p:ph type="body" sz="quarter" idx="3"/>
          </p:nvPr>
        </p:nvSpPr>
        <p:spPr>
          <a:xfrm>
            <a:off x="6172200" y="243137"/>
            <a:ext cx="5183188" cy="411956"/>
          </a:xfrm>
          <a:solidFill>
            <a:schemeClr val="accent5">
              <a:lumMod val="40000"/>
              <a:lumOff val="60000"/>
            </a:schemeClr>
          </a:solidFill>
          <a:ln>
            <a:solidFill>
              <a:schemeClr val="bg2">
                <a:lumMod val="75000"/>
              </a:schemeClr>
            </a:solidFill>
          </a:ln>
        </p:spPr>
        <p:txBody>
          <a:bodyPr>
            <a:normAutofit lnSpcReduction="10000"/>
          </a:bodyPr>
          <a:lstStyle/>
          <a:p>
            <a:pPr algn="ctr"/>
            <a:r>
              <a:rPr lang="en-US" dirty="0" smtClean="0">
                <a:latin typeface="Bookman Old Style" panose="02050604050505020204" pitchFamily="18" charset="0"/>
              </a:rPr>
              <a:t>Action Taken Report</a:t>
            </a:r>
            <a:endParaRPr lang="en-US" dirty="0">
              <a:latin typeface="Bookman Old Style" panose="02050604050505020204" pitchFamily="18" charset="0"/>
            </a:endParaRPr>
          </a:p>
        </p:txBody>
      </p:sp>
      <p:sp>
        <p:nvSpPr>
          <p:cNvPr id="6" name="Content Placeholder 5"/>
          <p:cNvSpPr>
            <a:spLocks noGrp="1"/>
          </p:cNvSpPr>
          <p:nvPr>
            <p:ph sz="quarter" idx="4"/>
          </p:nvPr>
        </p:nvSpPr>
        <p:spPr>
          <a:xfrm>
            <a:off x="6172200" y="769286"/>
            <a:ext cx="5183188" cy="5420377"/>
          </a:xfrm>
          <a:solidFill>
            <a:schemeClr val="bg1">
              <a:lumMod val="95000"/>
            </a:schemeClr>
          </a:solidFill>
          <a:ln>
            <a:solidFill>
              <a:schemeClr val="bg2">
                <a:lumMod val="75000"/>
              </a:schemeClr>
            </a:solidFill>
          </a:ln>
        </p:spPr>
        <p:txBody>
          <a:bodyPr>
            <a:noAutofit/>
          </a:bodyPr>
          <a:lstStyle/>
          <a:p>
            <a:pPr>
              <a:lnSpc>
                <a:spcPct val="170000"/>
              </a:lnSpc>
              <a:defRPr/>
            </a:pPr>
            <a:r>
              <a:rPr lang="en-IN" sz="2000" dirty="0" smtClean="0">
                <a:latin typeface="Bookman Old Style" panose="02050604050505020204" pitchFamily="18" charset="0"/>
              </a:rPr>
              <a:t> Under NHM, incentives for </a:t>
            </a:r>
            <a:r>
              <a:rPr lang="en-IN" sz="2000" dirty="0">
                <a:latin typeface="Bookman Old Style" panose="02050604050505020204" pitchFamily="18" charset="0"/>
              </a:rPr>
              <a:t>a</a:t>
            </a:r>
            <a:r>
              <a:rPr lang="en-IN" sz="2000" dirty="0" smtClean="0">
                <a:latin typeface="Bookman Old Style" panose="02050604050505020204" pitchFamily="18" charset="0"/>
              </a:rPr>
              <a:t>bove poverty line for institutional deliveries is approved only for EAG states. Maharashtra not being a non EAG state, these incentives are not approved.</a:t>
            </a:r>
          </a:p>
          <a:p>
            <a:pPr>
              <a:lnSpc>
                <a:spcPct val="170000"/>
              </a:lnSpc>
              <a:defRPr/>
            </a:pPr>
            <a:r>
              <a:rPr lang="en-IN" sz="2000" dirty="0" smtClean="0">
                <a:latin typeface="Bookman Old Style" panose="02050604050505020204" pitchFamily="18" charset="0"/>
              </a:rPr>
              <a:t>Now as per </a:t>
            </a:r>
            <a:r>
              <a:rPr lang="en-IN" sz="2000" dirty="0" err="1" smtClean="0">
                <a:latin typeface="Bookman Old Style" panose="02050604050505020204" pitchFamily="18" charset="0"/>
              </a:rPr>
              <a:t>GoI</a:t>
            </a:r>
            <a:r>
              <a:rPr lang="en-IN" sz="2000" dirty="0" smtClean="0">
                <a:latin typeface="Bookman Old Style" panose="02050604050505020204" pitchFamily="18" charset="0"/>
              </a:rPr>
              <a:t> </a:t>
            </a:r>
            <a:r>
              <a:rPr lang="en-IN" sz="2000" dirty="0" err="1" smtClean="0">
                <a:latin typeface="Bookman Old Style" panose="02050604050505020204" pitchFamily="18" charset="0"/>
              </a:rPr>
              <a:t>guideliens</a:t>
            </a:r>
            <a:r>
              <a:rPr lang="en-IN" sz="2000" dirty="0" smtClean="0">
                <a:latin typeface="Bookman Old Style" panose="02050604050505020204" pitchFamily="18" charset="0"/>
              </a:rPr>
              <a:t> ASHA incentives are paid from available budget for NCDs and DCPs.</a:t>
            </a:r>
          </a:p>
          <a:p>
            <a:pPr marL="0" indent="0" algn="just">
              <a:lnSpc>
                <a:spcPct val="170000"/>
              </a:lnSpc>
              <a:spcBef>
                <a:spcPts val="0"/>
              </a:spcBef>
              <a:buNone/>
              <a:defRPr/>
            </a:pPr>
            <a:endParaRPr lang="en-IN" sz="2000" dirty="0">
              <a:latin typeface="Book Antiqua" pitchFamily="18" charset="0"/>
            </a:endParaRPr>
          </a:p>
          <a:p>
            <a:pPr marL="0" indent="0" algn="just">
              <a:lnSpc>
                <a:spcPct val="100000"/>
              </a:lnSpc>
              <a:spcBef>
                <a:spcPts val="0"/>
              </a:spcBef>
              <a:buNone/>
              <a:defRPr/>
            </a:pPr>
            <a:endParaRPr lang="en-IN" sz="2000" dirty="0" smtClean="0">
              <a:latin typeface="Book Antiqua" pitchFamily="18" charset="0"/>
            </a:endParaRPr>
          </a:p>
          <a:p>
            <a:pPr marL="0" indent="0" algn="just">
              <a:lnSpc>
                <a:spcPct val="100000"/>
              </a:lnSpc>
              <a:spcBef>
                <a:spcPts val="0"/>
              </a:spcBef>
              <a:buNone/>
              <a:defRPr/>
            </a:pPr>
            <a:endParaRPr lang="en-IN" sz="2000" dirty="0">
              <a:latin typeface="Book Antiqua" pitchFamily="18" charset="0"/>
            </a:endParaRPr>
          </a:p>
          <a:p>
            <a:pPr marL="0" indent="0" algn="just">
              <a:lnSpc>
                <a:spcPct val="100000"/>
              </a:lnSpc>
              <a:spcBef>
                <a:spcPts val="0"/>
              </a:spcBef>
              <a:buNone/>
              <a:defRPr/>
            </a:pPr>
            <a:endParaRPr lang="en-IN" sz="2000" dirty="0" smtClean="0">
              <a:latin typeface="Book Antiqua" pitchFamily="18" charset="0"/>
            </a:endParaRPr>
          </a:p>
          <a:p>
            <a:pPr marL="0" indent="0" algn="just">
              <a:lnSpc>
                <a:spcPct val="100000"/>
              </a:lnSpc>
              <a:spcBef>
                <a:spcPts val="0"/>
              </a:spcBef>
              <a:buNone/>
              <a:defRPr/>
            </a:pPr>
            <a:endParaRPr lang="en-IN" sz="2000" dirty="0" smtClean="0">
              <a:latin typeface="Book Antiqua" pitchFamily="18" charset="0"/>
            </a:endParaRPr>
          </a:p>
          <a:p>
            <a:pPr marL="0" indent="0" algn="just">
              <a:lnSpc>
                <a:spcPct val="100000"/>
              </a:lnSpc>
              <a:spcBef>
                <a:spcPts val="0"/>
              </a:spcBef>
              <a:buNone/>
              <a:defRPr/>
            </a:pPr>
            <a:endParaRPr lang="en-IN" sz="2000" dirty="0">
              <a:latin typeface="Book Antiqua" pitchFamily="18" charset="0"/>
            </a:endParaRPr>
          </a:p>
          <a:p>
            <a:pPr marL="0" indent="0" algn="just">
              <a:lnSpc>
                <a:spcPct val="100000"/>
              </a:lnSpc>
              <a:spcBef>
                <a:spcPts val="0"/>
              </a:spcBef>
              <a:buNone/>
              <a:defRPr/>
            </a:pPr>
            <a:endParaRPr lang="en-IN" sz="2000" dirty="0" smtClean="0">
              <a:latin typeface="Book Antiqua" pitchFamily="18" charset="0"/>
            </a:endParaRPr>
          </a:p>
          <a:p>
            <a:pPr marL="0" indent="0" algn="just">
              <a:lnSpc>
                <a:spcPct val="100000"/>
              </a:lnSpc>
              <a:spcBef>
                <a:spcPts val="0"/>
              </a:spcBef>
              <a:buNone/>
              <a:defRPr/>
            </a:pPr>
            <a:endParaRPr lang="en-IN" sz="1800" dirty="0">
              <a:latin typeface="Book Antiqua" pitchFamily="18" charset="0"/>
            </a:endParaRPr>
          </a:p>
        </p:txBody>
      </p:sp>
      <p:sp>
        <p:nvSpPr>
          <p:cNvPr id="7" name="Right Arrow 6"/>
          <p:cNvSpPr/>
          <p:nvPr/>
        </p:nvSpPr>
        <p:spPr>
          <a:xfrm>
            <a:off x="5847757" y="2141283"/>
            <a:ext cx="648885" cy="3821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98080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2901</TotalTime>
  <Words>1392</Words>
  <Application>Microsoft Office PowerPoint</Application>
  <PresentationFormat>Custom</PresentationFormat>
  <Paragraphs>179</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               11th CRM Dissemination Workshop  </vt:lpstr>
      <vt:lpstr>PowerPoint Presentation</vt:lpstr>
      <vt:lpstr>SPECIALIST RECRUITMENT FOR FRU</vt:lpstr>
      <vt:lpstr>UNIVERSAL DRUG SENSITIVITY TESTING</vt:lpstr>
      <vt:lpstr>Notification TB cases  as per schedule H1 register from private chemists</vt:lpstr>
      <vt:lpstr>PowerPoint Presentation</vt:lpstr>
      <vt:lpstr>PowerPoint Presentation</vt:lpstr>
      <vt:lpstr>PowerPoint Presentation</vt:lpstr>
      <vt:lpstr>PowerPoint Presentation</vt:lpstr>
      <vt:lpstr>HEALTH AND WELLNESS CLINIC</vt:lpstr>
      <vt:lpstr>ORAL HEALTH SCREENING</vt:lpstr>
      <vt:lpstr>PowerPoint Presentation</vt:lpstr>
      <vt:lpstr>PowerPoint Presentation</vt:lpstr>
      <vt:lpstr>PowerPoint Presentation</vt:lpstr>
      <vt:lpstr>DIALYSIS SERVICES</vt:lpstr>
      <vt:lpstr>PowerPoint Presentation</vt:lpstr>
      <vt:lpstr>17. 11th CRM Observation:- Implementation of NUHM at UPHCs in all its aspects needs to be expedited.</vt:lpstr>
      <vt:lpstr>17. 11th CRM Observation:-“Co-ordination between UH- ULB and district team to be ensured for strengthening NUHM. ”</vt:lpstr>
      <vt:lpstr>RCH PORTAL ENTRY STRENGTHNING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10th CRM Dissemination Workshop</dc:title>
  <dc:creator>NILAMBARI SALUNKHE</dc:creator>
  <cp:lastModifiedBy>DIR DHS</cp:lastModifiedBy>
  <cp:revision>137</cp:revision>
  <cp:lastPrinted>2017-06-01T06:19:45Z</cp:lastPrinted>
  <dcterms:created xsi:type="dcterms:W3CDTF">2017-05-29T10:48:53Z</dcterms:created>
  <dcterms:modified xsi:type="dcterms:W3CDTF">2018-06-18T08:53:54Z</dcterms:modified>
</cp:coreProperties>
</file>